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02" r:id="rId2"/>
    <p:sldId id="257" r:id="rId3"/>
    <p:sldId id="404" r:id="rId4"/>
    <p:sldId id="262" r:id="rId5"/>
    <p:sldId id="403" r:id="rId6"/>
    <p:sldId id="263" r:id="rId7"/>
    <p:sldId id="405" r:id="rId8"/>
    <p:sldId id="273" r:id="rId9"/>
    <p:sldId id="406" r:id="rId10"/>
    <p:sldId id="272" r:id="rId11"/>
    <p:sldId id="407" r:id="rId12"/>
    <p:sldId id="269" r:id="rId13"/>
    <p:sldId id="408" r:id="rId14"/>
    <p:sldId id="270" r:id="rId15"/>
    <p:sldId id="409" r:id="rId16"/>
    <p:sldId id="268" r:id="rId17"/>
    <p:sldId id="410" r:id="rId18"/>
    <p:sldId id="267" r:id="rId19"/>
    <p:sldId id="411" r:id="rId20"/>
    <p:sldId id="266" r:id="rId21"/>
    <p:sldId id="412" r:id="rId22"/>
    <p:sldId id="264" r:id="rId23"/>
    <p:sldId id="374" r:id="rId24"/>
    <p:sldId id="396" r:id="rId25"/>
    <p:sldId id="375" r:id="rId26"/>
    <p:sldId id="376" r:id="rId27"/>
    <p:sldId id="377" r:id="rId28"/>
    <p:sldId id="378" r:id="rId29"/>
    <p:sldId id="258" r:id="rId30"/>
    <p:sldId id="259" r:id="rId31"/>
    <p:sldId id="261" r:id="rId32"/>
    <p:sldId id="26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924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  <p:sldLayoutId id="214748367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AC79-76D3-85D4-022A-068720C7F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DEX3 BUSINESS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717330-1B42-9767-5B05-1AFD168C336B}"/>
              </a:ext>
            </a:extLst>
          </p:cNvPr>
          <p:cNvSpPr txBox="1"/>
          <p:nvPr/>
        </p:nvSpPr>
        <p:spPr>
          <a:xfrm>
            <a:off x="2537762" y="2980267"/>
            <a:ext cx="7386959" cy="253268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Innovative/ startup products strategy partners are preferred.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Decentralized Marketplace Infrastructure is everything.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Not a marketplace, but everything; powered by </a:t>
            </a:r>
            <a:r>
              <a:rPr lang="en-IN" b="1" dirty="0"/>
              <a:t>GRIDZ</a:t>
            </a:r>
            <a:r>
              <a:rPr lang="en-IN" dirty="0"/>
              <a:t> Token.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Users/ Customers/ Owners are One and the same.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Affiliate/ Digital marketing are the tools to procure</a:t>
            </a:r>
          </a:p>
          <a:p>
            <a:pPr>
              <a:lnSpc>
                <a:spcPct val="150000"/>
              </a:lnSpc>
            </a:pPr>
            <a:r>
              <a:rPr lang="en-IN" dirty="0"/>
              <a:t>    Users &gt; Customers &gt; Contributors &gt; Owners.</a:t>
            </a:r>
          </a:p>
        </p:txBody>
      </p:sp>
    </p:spTree>
    <p:extLst>
      <p:ext uri="{BB962C8B-B14F-4D97-AF65-F5344CB8AC3E}">
        <p14:creationId xmlns:p14="http://schemas.microsoft.com/office/powerpoint/2010/main" val="108848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EX3 Business Model diagram illustrates a strategy for decentralized commercialization through an affiliate platform, offering products and services to customers, and facilitating future product acquisitions via digital marketing and GRIDZ payment modes.&#10;&#10;AI-generated content may be incorrect.">
            <a:extLst>
              <a:ext uri="{FF2B5EF4-FFF2-40B4-BE49-F238E27FC236}">
                <a16:creationId xmlns:a16="http://schemas.microsoft.com/office/drawing/2014/main" id="{4272B6FD-1673-BCF5-5D76-295A24EAD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6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4DBB9-47FB-DB8B-6071-595C3B473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TECHNICAL SUPPORT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CF1CC-A0B1-8EC3-5185-82A0B2531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Digital Product Transformation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BAB78-BDE3-BADF-9DBE-99EED60FBC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Discovering smart/ future/ easy products.</a:t>
            </a:r>
          </a:p>
          <a:p>
            <a:r>
              <a:rPr lang="en-IN" dirty="0"/>
              <a:t> Conversion of present products into a   futuristic transformation.</a:t>
            </a:r>
          </a:p>
          <a:p>
            <a:r>
              <a:rPr lang="en-IN" dirty="0"/>
              <a:t>Example: Amazon, Swiggy, Ola, OYO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C97066-BFEC-B6BB-47B7-23247B472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/>
              <a:t>NFT/ RWA Token Development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B00B3-D83A-81A0-BDC5-AB23177C9B0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IN" b="1" dirty="0"/>
              <a:t>Real World Asset </a:t>
            </a:r>
            <a:r>
              <a:rPr lang="en-IN" dirty="0"/>
              <a:t>Tokens</a:t>
            </a:r>
            <a:r>
              <a:rPr lang="en-IN" b="1" dirty="0"/>
              <a:t>, </a:t>
            </a:r>
            <a:r>
              <a:rPr lang="en-IN" dirty="0"/>
              <a:t>the next business model for Real Estate/ Construction/ Stocks/ Jewellery etc. </a:t>
            </a:r>
          </a:p>
          <a:p>
            <a:r>
              <a:rPr lang="en-IN" b="1" dirty="0"/>
              <a:t>Non Fungible Tokens </a:t>
            </a:r>
            <a:r>
              <a:rPr lang="en-IN" dirty="0"/>
              <a:t>do the above for arts and virtual assets.</a:t>
            </a:r>
          </a:p>
        </p:txBody>
      </p:sp>
    </p:spTree>
    <p:extLst>
      <p:ext uri="{BB962C8B-B14F-4D97-AF65-F5344CB8AC3E}">
        <p14:creationId xmlns:p14="http://schemas.microsoft.com/office/powerpoint/2010/main" val="3507191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2EF70-DAB7-2602-9453-FFD67B7C7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DEX3's technical support for transforming web2 products and services into web3 solutions, including digital product development, real-world asset assessment, blockchain integration, and AI, ML, and software platform enhancements.&#10;&#10;AI-generated content may be incorrect.">
            <a:extLst>
              <a:ext uri="{FF2B5EF4-FFF2-40B4-BE49-F238E27FC236}">
                <a16:creationId xmlns:a16="http://schemas.microsoft.com/office/drawing/2014/main" id="{6CF2BE18-77D2-290D-71AA-6A6550D2F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04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237D-6AF8-9F32-9AC3-A518D45F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FUNDING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508CA-CB81-48C8-DC72-76F68D3C8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154" y="3611033"/>
            <a:ext cx="8825659" cy="1299633"/>
          </a:xfrm>
        </p:spPr>
        <p:txBody>
          <a:bodyPr/>
          <a:lstStyle/>
          <a:p>
            <a:r>
              <a:rPr lang="en-IN" dirty="0"/>
              <a:t>GRIDZ  Token, Cryptocurrency function as a everlasting Capital Resource for DEX3 needs.</a:t>
            </a:r>
          </a:p>
          <a:p>
            <a:r>
              <a:rPr lang="en-IN" dirty="0"/>
              <a:t>25% tokens are sold/ staked allocated to the Production unit.</a:t>
            </a:r>
          </a:p>
        </p:txBody>
      </p:sp>
    </p:spTree>
    <p:extLst>
      <p:ext uri="{BB962C8B-B14F-4D97-AF65-F5344CB8AC3E}">
        <p14:creationId xmlns:p14="http://schemas.microsoft.com/office/powerpoint/2010/main" val="3619289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35546-C769-AA83-7AB6-E2233CE67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iagram illustrates DEX3's funding support, connecting venture capital with business opportunities through a token allocation system, benefiting the community, core exchange, and strategic partners.&#10;&#10;AI-generated content may be incorrect.">
            <a:extLst>
              <a:ext uri="{FF2B5EF4-FFF2-40B4-BE49-F238E27FC236}">
                <a16:creationId xmlns:a16="http://schemas.microsoft.com/office/drawing/2014/main" id="{4B9DED31-3230-7C5A-5556-18C23E75D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16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3569-B25A-AF3F-1FF2-9501BEEE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DECENTRALIZED OWNERSHIP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4132-2016-C40D-501B-697426CFCAD2}"/>
              </a:ext>
            </a:extLst>
          </p:cNvPr>
          <p:cNvSpPr txBox="1"/>
          <p:nvPr/>
        </p:nvSpPr>
        <p:spPr>
          <a:xfrm>
            <a:off x="2099734" y="2726267"/>
            <a:ext cx="8233344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Become an User/ Customer initially,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Contribute if you can with respect to </a:t>
            </a:r>
            <a:r>
              <a:rPr lang="en-IN" i="1" dirty="0">
                <a:highlight>
                  <a:srgbClr val="FFFF00"/>
                </a:highlight>
              </a:rPr>
              <a:t>Capital, Network </a:t>
            </a:r>
            <a:r>
              <a:rPr lang="en-IN" dirty="0"/>
              <a:t>mainly.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Gain </a:t>
            </a:r>
            <a:r>
              <a:rPr lang="en-IN" b="1" dirty="0"/>
              <a:t>Grid Contribution </a:t>
            </a:r>
            <a:r>
              <a:rPr lang="en-IN" dirty="0"/>
              <a:t>Points (GCP) for every contribution.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The contribution (</a:t>
            </a:r>
            <a:r>
              <a:rPr lang="en-IN" b="1" dirty="0"/>
              <a:t>PoC</a:t>
            </a:r>
            <a:r>
              <a:rPr lang="en-IN" dirty="0"/>
              <a:t>), the Human Value, is one form of Mining.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Proof of Contribution mines GCP,  that decides ownership value.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According to the monthly value, profit would be shared.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System does everything, paid via </a:t>
            </a:r>
            <a:r>
              <a:rPr lang="en-IN" b="1" dirty="0"/>
              <a:t>GRIDZ/USDT</a:t>
            </a:r>
            <a:r>
              <a:rPr lang="en-IN" dirty="0"/>
              <a:t>, that’s </a:t>
            </a:r>
            <a:r>
              <a:rPr lang="en-IN" dirty="0">
                <a:highlight>
                  <a:srgbClr val="FFFF00"/>
                </a:highlight>
              </a:rPr>
              <a:t>decentralization</a:t>
            </a:r>
            <a:r>
              <a:rPr lang="en-IN" dirty="0"/>
              <a:t>.</a:t>
            </a:r>
          </a:p>
          <a:p>
            <a:r>
              <a:rPr lang="en-IN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698187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a DEX3 platform where users contribute to a community, earn GCP, and eventually convert their accumulated GCP to ownership through the GRIDZ ecosystem.&#10;&#10;AI-generated content may be incorrect.">
            <a:extLst>
              <a:ext uri="{FF2B5EF4-FFF2-40B4-BE49-F238E27FC236}">
                <a16:creationId xmlns:a16="http://schemas.microsoft.com/office/drawing/2014/main" id="{4F31DC72-917F-075B-556A-975674295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1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697CB-F8DF-7293-DCE6-8154C924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REWARDS &amp; INCOME MODEL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2462B6-D583-24C5-CF4F-FA6E00617D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391725"/>
              </p:ext>
            </p:extLst>
          </p:nvPr>
        </p:nvGraphicFramePr>
        <p:xfrm>
          <a:off x="846759" y="3115733"/>
          <a:ext cx="7270874" cy="3045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193">
                  <a:extLst>
                    <a:ext uri="{9D8B030D-6E8A-4147-A177-3AD203B41FA5}">
                      <a16:colId xmlns:a16="http://schemas.microsoft.com/office/drawing/2014/main" val="2224852501"/>
                    </a:ext>
                  </a:extLst>
                </a:gridCol>
                <a:gridCol w="1376947">
                  <a:extLst>
                    <a:ext uri="{9D8B030D-6E8A-4147-A177-3AD203B41FA5}">
                      <a16:colId xmlns:a16="http://schemas.microsoft.com/office/drawing/2014/main" val="4157937387"/>
                    </a:ext>
                  </a:extLst>
                </a:gridCol>
                <a:gridCol w="3114197">
                  <a:extLst>
                    <a:ext uri="{9D8B030D-6E8A-4147-A177-3AD203B41FA5}">
                      <a16:colId xmlns:a16="http://schemas.microsoft.com/office/drawing/2014/main" val="2394106098"/>
                    </a:ext>
                  </a:extLst>
                </a:gridCol>
                <a:gridCol w="1652537">
                  <a:extLst>
                    <a:ext uri="{9D8B030D-6E8A-4147-A177-3AD203B41FA5}">
                      <a16:colId xmlns:a16="http://schemas.microsoft.com/office/drawing/2014/main" val="76011453"/>
                    </a:ext>
                  </a:extLst>
                </a:gridCol>
              </a:tblGrid>
              <a:tr h="324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Rank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Qualification GCP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Partner-structure 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Maximum Share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19972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Associate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24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Contributor entry rank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73786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Professional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72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Higher Contributor qualification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27870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Expert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168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Advanced Contributor qualification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-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4556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Elite Partner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480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Maximum 3 Elites per line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10 Elite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54747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Premier Partner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5,280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11 Elite shares as the reference for one Premier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 Premier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7111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Pinnacle Partner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21,120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 Premier shares as the reference for one Pinnacle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 Pinnacle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11199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Steward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84,480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 Pinnacle shares as the reference for Steward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Unlimited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4778283"/>
                  </a:ext>
                </a:extLst>
              </a:tr>
            </a:tbl>
          </a:graphicData>
        </a:graphic>
      </p:graphicFrame>
      <p:pic>
        <p:nvPicPr>
          <p:cNvPr id="6" name="Picture 5" descr="The image depicts a tiered contribution and referral program, with various levels of participants and benefits, culminating in ecosystem stewardship.&#10;&#10;AI-generated content may be incorrect.">
            <a:extLst>
              <a:ext uri="{FF2B5EF4-FFF2-40B4-BE49-F238E27FC236}">
                <a16:creationId xmlns:a16="http://schemas.microsoft.com/office/drawing/2014/main" id="{B634CAE4-B748-A19D-8A39-751341B3E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493" y="2409850"/>
            <a:ext cx="2857748" cy="429043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847772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6E8D-E79C-048A-A624-2E858FD8F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s a diagram illustrating the DEX3 rewards and income model, showing a hierarchy of partner ranks and associated income types, including trading, staking, sponsorship, and ownership, with increasing value and benefits at higher ranks.&#10;&#10;AI-generated content may be incorrect.">
            <a:extLst>
              <a:ext uri="{FF2B5EF4-FFF2-40B4-BE49-F238E27FC236}">
                <a16:creationId xmlns:a16="http://schemas.microsoft.com/office/drawing/2014/main" id="{C505DE4E-BEF7-3F7A-607E-4EB8F7FB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30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2720-8960-58A5-3626-89044DEED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UNITS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50E550-1005-725C-487E-528A4039CD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424973"/>
              </p:ext>
            </p:extLst>
          </p:nvPr>
        </p:nvGraphicFramePr>
        <p:xfrm>
          <a:off x="1545166" y="2552700"/>
          <a:ext cx="785283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8670">
                  <a:extLst>
                    <a:ext uri="{9D8B030D-6E8A-4147-A177-3AD203B41FA5}">
                      <a16:colId xmlns:a16="http://schemas.microsoft.com/office/drawing/2014/main" val="52826815"/>
                    </a:ext>
                  </a:extLst>
                </a:gridCol>
                <a:gridCol w="6764163">
                  <a:extLst>
                    <a:ext uri="{9D8B030D-6E8A-4147-A177-3AD203B41FA5}">
                      <a16:colId xmlns:a16="http://schemas.microsoft.com/office/drawing/2014/main" val="3411326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Unit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Main function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43635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DEXLab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Develops digital products, software, AI/ML, blockchain and Web3 applications.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61097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DEXFi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venture reserve, treasury and financial-resource layer.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6846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DEXPO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Launchpad and commercialisation platform for products and ventures.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539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DEXTRA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Digital Asset Transformation and tokenisation infrastructure for eligible assets.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17942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DEXDOT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asset-specific digital instruments for eligible real-world and selected digital assets.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172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DEXChange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Marketplace or exchange layer for eligible digital and tokenised assets, subject to applicable law.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71616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QDX Academy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Education and capability development, including trading education and after-study support.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7237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6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A60C1-12F4-EBBC-151C-4CB61CD10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X3 Units is a comprehensive ecosystem offering a suite of tools for product development, funding, education, and governance within the Web3 space.&#10;&#10;AI-generated content may be incorrect.">
            <a:extLst>
              <a:ext uri="{FF2B5EF4-FFF2-40B4-BE49-F238E27FC236}">
                <a16:creationId xmlns:a16="http://schemas.microsoft.com/office/drawing/2014/main" id="{D018B029-55CC-DEA3-85A1-104E1BB81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09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30B5-E27A-80C7-7663-9CC5BBFE4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PRODUCTS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29B4687-97CA-CD41-CDE3-BDDDAAC53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632734"/>
              </p:ext>
            </p:extLst>
          </p:nvPr>
        </p:nvGraphicFramePr>
        <p:xfrm>
          <a:off x="1502833" y="3429000"/>
          <a:ext cx="882491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433">
                  <a:extLst>
                    <a:ext uri="{9D8B030D-6E8A-4147-A177-3AD203B41FA5}">
                      <a16:colId xmlns:a16="http://schemas.microsoft.com/office/drawing/2014/main" val="1764026279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88778385"/>
                    </a:ext>
                  </a:extLst>
                </a:gridCol>
                <a:gridCol w="4553478">
                  <a:extLst>
                    <a:ext uri="{9D8B030D-6E8A-4147-A177-3AD203B41FA5}">
                      <a16:colId xmlns:a16="http://schemas.microsoft.com/office/drawing/2014/main" val="203381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Product 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Working price reference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Purpose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7456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GRIDX Trading Bot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99 USDT lifetime; 33 USDT monthly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AI-assisted trading product. 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54833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GRIDZ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99 USDT per lot reference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ecosystem token. 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8056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QDX education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99 USDT full-course 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Trading education and after-study support.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06448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DEXDOT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99 USDT per unit reference; (</a:t>
                      </a:r>
                      <a:r>
                        <a:rPr lang="en-IN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coming soon)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asset-specific digital instruments for eligible asset use cases.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42298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2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FDA96-64C4-1664-9109-943973C61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the 7 product offerings from DEX3, including a trading bot, tokens, education, and various real-world assets, presented in a dynamic and engaging layout.&#10;&#10;AI-generated content may be incorrect.">
            <a:extLst>
              <a:ext uri="{FF2B5EF4-FFF2-40B4-BE49-F238E27FC236}">
                <a16:creationId xmlns:a16="http://schemas.microsoft.com/office/drawing/2014/main" id="{6111C441-494C-E79E-B183-408E76131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54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0FF9-89D7-46FB-F026-A0091251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GLOBAL REACH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0DC362-7D99-D618-E9C5-5BE9793478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290860"/>
              </p:ext>
            </p:extLst>
          </p:nvPr>
        </p:nvGraphicFramePr>
        <p:xfrm>
          <a:off x="1155700" y="2603500"/>
          <a:ext cx="882491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033">
                  <a:extLst>
                    <a:ext uri="{9D8B030D-6E8A-4147-A177-3AD203B41FA5}">
                      <a16:colId xmlns:a16="http://schemas.microsoft.com/office/drawing/2014/main" val="4181900411"/>
                    </a:ext>
                  </a:extLst>
                </a:gridCol>
                <a:gridCol w="5213879">
                  <a:extLst>
                    <a:ext uri="{9D8B030D-6E8A-4147-A177-3AD203B41FA5}">
                      <a16:colId xmlns:a16="http://schemas.microsoft.com/office/drawing/2014/main" val="3175011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Channel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Main contribution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18345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Affiliate network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Personal referrals, community reach, partner introductions and product discovery.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63640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SEO — Search Engine Optimisation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Improves discoverability through relevant search results over time.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41805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SMO/SMM — Social Media Optimisation and Marketing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Builds awareness and engagement through social platforms.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39853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Webinars and demonstrations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Explain product functions and support informed evaluation.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1222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Combined marketing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Supports customer acquisition and Strategy Partner outreach.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59645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16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7364-24C9-7607-9839-79FA6CE85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global digital marketing and affiliate system ecosystem, connecting people, markets, and opportunities worldwide.&#10;&#10;AI-generated content may be incorrect.">
            <a:extLst>
              <a:ext uri="{FF2B5EF4-FFF2-40B4-BE49-F238E27FC236}">
                <a16:creationId xmlns:a16="http://schemas.microsoft.com/office/drawing/2014/main" id="{7C0ADDB4-3523-923B-C84B-28F70B1C3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03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DA0F5-F20B-D69A-CF29-B3361F83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COST STRUCTURE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26C339-16F2-26FA-6255-E11C19D8F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889674"/>
              </p:ext>
            </p:extLst>
          </p:nvPr>
        </p:nvGraphicFramePr>
        <p:xfrm>
          <a:off x="1384300" y="3678767"/>
          <a:ext cx="88249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700">
                  <a:extLst>
                    <a:ext uri="{9D8B030D-6E8A-4147-A177-3AD203B41FA5}">
                      <a16:colId xmlns:a16="http://schemas.microsoft.com/office/drawing/2014/main" val="2268108472"/>
                    </a:ext>
                  </a:extLst>
                </a:gridCol>
                <a:gridCol w="6780212">
                  <a:extLst>
                    <a:ext uri="{9D8B030D-6E8A-4147-A177-3AD203B41FA5}">
                      <a16:colId xmlns:a16="http://schemas.microsoft.com/office/drawing/2014/main" val="398256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Capital layer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purpose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1076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₹43 lakh foundation target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GRIDZ, PoC/GCP, UI/UX, landing page, marketing, dashboards, legal, technical and security groundwork.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5373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₹1.16 crore subsequent layer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Further digital and software infrastructure after the foundation stage.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31621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Yet not frozen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Broader technology, ventures, tokenisation, marketplace, governance and expansion.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71652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332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DC11-8EB5-40D8-B243-95570CDA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X3 offers a phased cost structure for community-powered development, starting with MVP setup, escalating to full ecosystem build, and scaling all products, with investment options ranging from $100 to $4,000 per participant, aiming for cost efficiency, transparency, and scalable future.&#10;&#10;AI-generated content may be incorrect.">
            <a:extLst>
              <a:ext uri="{FF2B5EF4-FFF2-40B4-BE49-F238E27FC236}">
                <a16:creationId xmlns:a16="http://schemas.microsoft.com/office/drawing/2014/main" id="{BC088352-6EBC-8A49-6C3A-E64E69684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2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BF8F-CC2F-0832-1F93-8A9B9EE8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COMMUNITY TO OWNERSHIP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F84B5-1CF5-9758-EC07-2BDC0C65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688" y="3136899"/>
            <a:ext cx="6185645" cy="302683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Placement factors and slot changes should be governed by published rules covering:</a:t>
            </a:r>
          </a:p>
          <a:p>
            <a:pPr lvl="0"/>
            <a:r>
              <a:rPr lang="en-IN" dirty="0"/>
              <a:t>Verified joining time and qualifying capital.</a:t>
            </a:r>
          </a:p>
          <a:p>
            <a:pPr lvl="0"/>
            <a:r>
              <a:rPr lang="en-IN" dirty="0"/>
              <a:t>Personal referral contribution and other approved factors.</a:t>
            </a:r>
          </a:p>
          <a:p>
            <a:pPr lvl="0"/>
            <a:r>
              <a:rPr lang="en-IN" dirty="0"/>
              <a:t>Tie-breaking procedures.</a:t>
            </a:r>
          </a:p>
          <a:p>
            <a:pPr lvl="0"/>
            <a:r>
              <a:rPr lang="en-IN" dirty="0"/>
              <a:t>Payment verification, cancellations and refunds.</a:t>
            </a:r>
          </a:p>
          <a:p>
            <a:pPr lvl="0"/>
            <a:r>
              <a:rPr lang="en-IN" dirty="0"/>
              <a:t>Appeals and permitted changes to positions.</a:t>
            </a:r>
          </a:p>
          <a:p>
            <a:endParaRPr lang="en-IN" dirty="0"/>
          </a:p>
        </p:txBody>
      </p:sp>
      <p:pic>
        <p:nvPicPr>
          <p:cNvPr id="5" name="Picture 4" descr="The image depicts a community hierarchy model with layers showing different qualifying volumes of USDT: 4,000 USDT at the top, followed by 2,000 USDT, 1,000 USDT, and finally 100 USDT at the bottom.&#10;&#10;AI-generated content may be incorrect.">
            <a:extLst>
              <a:ext uri="{FF2B5EF4-FFF2-40B4-BE49-F238E27FC236}">
                <a16:creationId xmlns:a16="http://schemas.microsoft.com/office/drawing/2014/main" id="{B113D4BD-A529-F4FD-C115-393537ED5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240" y="3575803"/>
            <a:ext cx="4206605" cy="214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87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7508B-F952-C8E1-04BB-46B681C44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a structured community growth plan, featuring a five-layer slot system leading to ownership, emphasizing contribution, referrals, and a rewarding journey.&#10;&#10;AI-generated content may be incorrect.">
            <a:extLst>
              <a:ext uri="{FF2B5EF4-FFF2-40B4-BE49-F238E27FC236}">
                <a16:creationId xmlns:a16="http://schemas.microsoft.com/office/drawing/2014/main" id="{F93293B2-6221-3F59-E79D-5B12938A8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6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3FEA-8FCF-B448-8EAD-6ACF3E1B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ROADMAP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F36B09-B6BE-917F-BB22-C45CF8162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144678"/>
              </p:ext>
            </p:extLst>
          </p:nvPr>
        </p:nvGraphicFramePr>
        <p:xfrm>
          <a:off x="1155700" y="2603500"/>
          <a:ext cx="882491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2456">
                  <a:extLst>
                    <a:ext uri="{9D8B030D-6E8A-4147-A177-3AD203B41FA5}">
                      <a16:colId xmlns:a16="http://schemas.microsoft.com/office/drawing/2014/main" val="4292835890"/>
                    </a:ext>
                  </a:extLst>
                </a:gridCol>
                <a:gridCol w="4412456">
                  <a:extLst>
                    <a:ext uri="{9D8B030D-6E8A-4147-A177-3AD203B41FA5}">
                      <a16:colId xmlns:a16="http://schemas.microsoft.com/office/drawing/2014/main" val="992374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Target date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Proposed milestone</a:t>
                      </a:r>
                      <a:endParaRPr lang="en-IN" sz="11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95739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2 November 2026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MVP work and outreach start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5520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16 November 2026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SEO, SMO and digital marketing target start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04819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30 November 2026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Landing page and videos targeted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6971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15 December 2026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GRIDZ V2 readiness/launch target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15323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31 December 2026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Initial 341-member formation target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44821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31 January 2027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Phase One MVP completion target</a:t>
                      </a:r>
                      <a:endParaRPr lang="en-IN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5285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 February 2027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Business launch target</a:t>
                      </a:r>
                      <a:endParaRPr lang="en-IN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628599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659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B7D8-289C-B74F-CED9-CF3178B71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hierarchical structure with seven layers, each doubling the number of elements, starting from 4 elements in the first layer and expanding to unlimited width in the last two layers.">
            <a:extLst>
              <a:ext uri="{FF2B5EF4-FFF2-40B4-BE49-F238E27FC236}">
                <a16:creationId xmlns:a16="http://schemas.microsoft.com/office/drawing/2014/main" id="{00735907-90A5-D65B-E854-2C32A32DC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02" y="-12271"/>
            <a:ext cx="12205102" cy="694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9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PITAL RESOURCE ENGINE&#10;&#10;AI-generated content may be incorrect.">
            <a:extLst>
              <a:ext uri="{FF2B5EF4-FFF2-40B4-BE49-F238E27FC236}">
                <a16:creationId xmlns:a16="http://schemas.microsoft.com/office/drawing/2014/main" id="{A752E2FD-5E19-E700-689C-798838522B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26849" y="525384"/>
            <a:ext cx="10318485" cy="580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82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a diagram with five interconnected segments representing different stages of digital ownership, including community engagement, production, global market access, and governance.&#10;&#10;AI-generated content may be incorrect.">
            <a:extLst>
              <a:ext uri="{FF2B5EF4-FFF2-40B4-BE49-F238E27FC236}">
                <a16:creationId xmlns:a16="http://schemas.microsoft.com/office/drawing/2014/main" id="{EB80CF44-0F61-9F36-9B63-D6B4F035E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23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e diagram illustrates the process of transforming assets into digital products, starting with ideation, through digital product development, and ending with the creation of asset-specific digital tokens.&#10;&#10;AI-generated content may be incorrect.">
            <a:extLst>
              <a:ext uri="{FF2B5EF4-FFF2-40B4-BE49-F238E27FC236}">
                <a16:creationId xmlns:a16="http://schemas.microsoft.com/office/drawing/2014/main" id="{C70963D8-09AE-A917-7351-140482EFED1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79562" y="178916"/>
            <a:ext cx="8825971" cy="650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40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e diagram illustrates a strategic plan for expanding a product's presence in the global market through a series of steps, including digital marketing, strategic partnerships, customer acquisition, and ecosystem growth, ultimately aiming for global market access and distribution.&#10;&#10;AI-generated content may be incorrect.">
            <a:extLst>
              <a:ext uri="{FF2B5EF4-FFF2-40B4-BE49-F238E27FC236}">
                <a16:creationId xmlns:a16="http://schemas.microsoft.com/office/drawing/2014/main" id="{8D20E00F-5A83-6A4F-22DF-763BC784518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36895" y="593634"/>
            <a:ext cx="10178239" cy="56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0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e image outlines the concept of Digital Ownership within a DEX3 ecosystem, detailing various income streams such as rewards, governance participation, rights, sponsor income, and ecosystem ownership through a decentralized autonomous organization (DAO).&#10;&#10;AI-generated content may be incorrect.">
            <a:extLst>
              <a:ext uri="{FF2B5EF4-FFF2-40B4-BE49-F238E27FC236}">
                <a16:creationId xmlns:a16="http://schemas.microsoft.com/office/drawing/2014/main" id="{933627DE-FDF2-F632-890B-D2D5A57050B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56229" y="263128"/>
            <a:ext cx="9497617" cy="633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18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he diagram illustrates a five-step digital ownership model starting with community engagement and culminating in global digital asset trading and wealth generation through various platforms and initiatives.&#10;&#10;AI-generated content may be incorrect.">
            <a:extLst>
              <a:ext uri="{FF2B5EF4-FFF2-40B4-BE49-F238E27FC236}">
                <a16:creationId xmlns:a16="http://schemas.microsoft.com/office/drawing/2014/main" id="{14792C23-1929-F1A6-BD1E-E4D4DD35FF9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0896" y="288528"/>
            <a:ext cx="9421415" cy="628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41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282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0FBB2-330C-1D33-4E36-7BBC0402D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304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AB74A-13E3-6D3E-C9A9-C96B13716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202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B4D71-C344-6B11-676B-B4337463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138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{F4590DB5-D953-4595-A4A9-6C81A1D80A39}TF229edf6a-8a49-49ee-a0a6-5037052947485fb3ca0c-bc27bf41d645</Template>
  <TotalTime>355</TotalTime>
  <Words>721</Words>
  <Application>Microsoft Office PowerPoint</Application>
  <PresentationFormat>Widescreen</PresentationFormat>
  <Paragraphs>139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Ion Boardroom</vt:lpstr>
      <vt:lpstr>DEX3 BUSINESS MODEL</vt:lpstr>
      <vt:lpstr>PowerPoint Presentation</vt:lpstr>
      <vt:lpstr>TECHNICAL SUPPORT</vt:lpstr>
      <vt:lpstr>PowerPoint Presentation</vt:lpstr>
      <vt:lpstr>FUNDING SUPPORT</vt:lpstr>
      <vt:lpstr>PowerPoint Presentation</vt:lpstr>
      <vt:lpstr>DECENTRALIZED OWNERSHIP</vt:lpstr>
      <vt:lpstr>PowerPoint Presentation</vt:lpstr>
      <vt:lpstr>REWARDS &amp; INCOME MODEL</vt:lpstr>
      <vt:lpstr>PowerPoint Presentation</vt:lpstr>
      <vt:lpstr>UNITS</vt:lpstr>
      <vt:lpstr>PowerPoint Presentation</vt:lpstr>
      <vt:lpstr>PRODUCTS</vt:lpstr>
      <vt:lpstr>PowerPoint Presentation</vt:lpstr>
      <vt:lpstr>GLOBAL REACH</vt:lpstr>
      <vt:lpstr>PowerPoint Presentation</vt:lpstr>
      <vt:lpstr>COST STRUCTURE</vt:lpstr>
      <vt:lpstr>PowerPoint Presentation</vt:lpstr>
      <vt:lpstr>COMMUNITY TO OWNERSHIP</vt:lpstr>
      <vt:lpstr>PowerPoint Presentation</vt:lpstr>
      <vt:lpstr>ROADMAP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Anbazhakan Nadesan</dc:creator>
  <cp:lastModifiedBy>Anbazhakan Nadesan</cp:lastModifiedBy>
  <cp:revision>5</cp:revision>
  <dcterms:created xsi:type="dcterms:W3CDTF">2026-10-21T14:04:19Z</dcterms:created>
  <dcterms:modified xsi:type="dcterms:W3CDTF">2026-10-22T05:38:58Z</dcterms:modified>
</cp:coreProperties>
</file>