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37"/>
  </p:notesMasterIdLst>
  <p:sldIdLst>
    <p:sldId id="348" r:id="rId2"/>
    <p:sldId id="359" r:id="rId3"/>
    <p:sldId id="356" r:id="rId4"/>
    <p:sldId id="357" r:id="rId5"/>
    <p:sldId id="358" r:id="rId6"/>
    <p:sldId id="367" r:id="rId7"/>
    <p:sldId id="292" r:id="rId8"/>
    <p:sldId id="361" r:id="rId9"/>
    <p:sldId id="297" r:id="rId10"/>
    <p:sldId id="295" r:id="rId11"/>
    <p:sldId id="336" r:id="rId12"/>
    <p:sldId id="362" r:id="rId13"/>
    <p:sldId id="335" r:id="rId14"/>
    <p:sldId id="365" r:id="rId15"/>
    <p:sldId id="351" r:id="rId16"/>
    <p:sldId id="345" r:id="rId17"/>
    <p:sldId id="369" r:id="rId18"/>
    <p:sldId id="291" r:id="rId19"/>
    <p:sldId id="304" r:id="rId20"/>
    <p:sldId id="355" r:id="rId21"/>
    <p:sldId id="370" r:id="rId22"/>
    <p:sldId id="349" r:id="rId23"/>
    <p:sldId id="332" r:id="rId24"/>
    <p:sldId id="366" r:id="rId25"/>
    <p:sldId id="290" r:id="rId26"/>
    <p:sldId id="267" r:id="rId27"/>
    <p:sldId id="354" r:id="rId28"/>
    <p:sldId id="368" r:id="rId29"/>
    <p:sldId id="341" r:id="rId30"/>
    <p:sldId id="337" r:id="rId31"/>
    <p:sldId id="342" r:id="rId32"/>
    <p:sldId id="340" r:id="rId33"/>
    <p:sldId id="371" r:id="rId34"/>
    <p:sldId id="270" r:id="rId35"/>
    <p:sldId id="34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www.publicdomainpictures.net/en/view-image.php?image=52893&amp;picture=handshake" TargetMode="External"/><Relationship Id="rId1" Type="http://schemas.openxmlformats.org/officeDocument/2006/relationships/image" Target="../media/image15.jpg"/><Relationship Id="rId6" Type="http://schemas.openxmlformats.org/officeDocument/2006/relationships/hyperlink" Target="https://hisforhomeblog.com/finance/4-essentials-to-help-small-businesses-stay-afloat/" TargetMode="External"/><Relationship Id="rId5" Type="http://schemas.openxmlformats.org/officeDocument/2006/relationships/image" Target="../media/image17.jpg"/><Relationship Id="rId4" Type="http://schemas.openxmlformats.org/officeDocument/2006/relationships/hyperlink" Target="https://dianisweb2.blogspot.com/" TargetMode="Externa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s://www.socialmediasimplify.com/" TargetMode="External"/><Relationship Id="rId1" Type="http://schemas.openxmlformats.org/officeDocument/2006/relationships/image" Target="../media/image18.png"/><Relationship Id="rId6" Type="http://schemas.openxmlformats.org/officeDocument/2006/relationships/hyperlink" Target="https://www.rawpixel.com/image/44095/free-illustration-vector-application-around-browse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s://mauguio.logistef.fr/OCS-inventory-NG.php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www.publicdomainpictures.net/en/view-image.php?image=52893&amp;picture=handshake" TargetMode="External"/><Relationship Id="rId1" Type="http://schemas.openxmlformats.org/officeDocument/2006/relationships/image" Target="../media/image15.jpg"/><Relationship Id="rId6" Type="http://schemas.openxmlformats.org/officeDocument/2006/relationships/hyperlink" Target="https://hisforhomeblog.com/finance/4-essentials-to-help-small-businesses-stay-afloat/" TargetMode="External"/><Relationship Id="rId5" Type="http://schemas.openxmlformats.org/officeDocument/2006/relationships/image" Target="../media/image17.jpg"/><Relationship Id="rId4" Type="http://schemas.openxmlformats.org/officeDocument/2006/relationships/hyperlink" Target="https://dianisweb2.blogspot.com/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s://www.socialmediasimplify.com/" TargetMode="External"/><Relationship Id="rId1" Type="http://schemas.openxmlformats.org/officeDocument/2006/relationships/image" Target="../media/image18.png"/><Relationship Id="rId6" Type="http://schemas.openxmlformats.org/officeDocument/2006/relationships/hyperlink" Target="https://www.rawpixel.com/image/44095/free-illustration-vector-application-around-browse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s://mauguio.logistef.fr/OCS-inventory-NG.php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AD1194-AE59-474A-8214-D01E0A845973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CBCB7B9-3FFC-4D74-84BD-D61CF0887711}">
      <dgm:prSet phldrT="[Text]" phldr="0" custT="1"/>
      <dgm:spPr>
        <a:solidFill>
          <a:schemeClr val="accent5">
            <a:lumMod val="50000"/>
          </a:schemeClr>
        </a:solidFill>
        <a:ln>
          <a:solidFill>
            <a:schemeClr val="accent1">
              <a:lumMod val="50000"/>
            </a:schemeClr>
          </a:solidFill>
        </a:ln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endParaRPr lang="en-IN" sz="1800" b="1" dirty="0"/>
        </a:p>
        <a:p>
          <a:endParaRPr lang="en-IN" sz="1800" b="1" dirty="0"/>
        </a:p>
        <a:p>
          <a:r>
            <a:rPr lang="en-IN" sz="1800" b="1" dirty="0"/>
            <a:t>Service</a:t>
          </a:r>
        </a:p>
        <a:p>
          <a:r>
            <a:rPr lang="en-IN" sz="1800" b="1" dirty="0"/>
            <a:t>Providers</a:t>
          </a:r>
        </a:p>
      </dgm:t>
    </dgm:pt>
    <dgm:pt modelId="{AC675D32-F739-4B99-8D73-517D05D2F347}" type="parTrans" cxnId="{B56ECE22-2EF1-44B1-8496-E7881305B429}">
      <dgm:prSet/>
      <dgm:spPr/>
      <dgm:t>
        <a:bodyPr/>
        <a:lstStyle/>
        <a:p>
          <a:endParaRPr lang="en-IN"/>
        </a:p>
      </dgm:t>
    </dgm:pt>
    <dgm:pt modelId="{27A20A82-BED7-4158-B98D-0F142B658417}" type="sibTrans" cxnId="{B56ECE22-2EF1-44B1-8496-E7881305B429}">
      <dgm:prSet/>
      <dgm:spPr/>
      <dgm:t>
        <a:bodyPr/>
        <a:lstStyle/>
        <a:p>
          <a:endParaRPr lang="en-IN"/>
        </a:p>
      </dgm:t>
    </dgm:pt>
    <dgm:pt modelId="{9424858C-2A6A-4952-8C5B-CE26E042488D}">
      <dgm:prSet phldrT="[Text]" phldr="0" custT="1"/>
      <dgm:spPr>
        <a:solidFill>
          <a:schemeClr val="accent3">
            <a:lumMod val="50000"/>
          </a:schemeClr>
        </a:solidFill>
        <a:ln>
          <a:solidFill>
            <a:schemeClr val="accent1">
              <a:lumMod val="50000"/>
            </a:schemeClr>
          </a:solidFill>
        </a:ln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endParaRPr lang="en-IN" sz="1800" b="1" dirty="0"/>
        </a:p>
        <a:p>
          <a:endParaRPr lang="en-IN" sz="1800" b="1" dirty="0"/>
        </a:p>
        <a:p>
          <a:r>
            <a:rPr lang="en-IN" sz="1800" b="1" dirty="0"/>
            <a:t>Centralized</a:t>
          </a:r>
        </a:p>
        <a:p>
          <a:r>
            <a:rPr lang="en-IN" sz="1800" b="1" dirty="0"/>
            <a:t>Platform</a:t>
          </a:r>
        </a:p>
      </dgm:t>
    </dgm:pt>
    <dgm:pt modelId="{2D391ACB-9351-4FD8-BA38-5EA489CBFE70}" type="parTrans" cxnId="{03AE7AA5-25CF-4DE0-A0FE-11727E0EEFDF}">
      <dgm:prSet/>
      <dgm:spPr/>
      <dgm:t>
        <a:bodyPr/>
        <a:lstStyle/>
        <a:p>
          <a:endParaRPr lang="en-IN"/>
        </a:p>
      </dgm:t>
    </dgm:pt>
    <dgm:pt modelId="{4EDE31DF-BB5E-426C-A0A6-4B2AF4838CA2}" type="sibTrans" cxnId="{03AE7AA5-25CF-4DE0-A0FE-11727E0EEFDF}">
      <dgm:prSet/>
      <dgm:spPr/>
      <dgm:t>
        <a:bodyPr/>
        <a:lstStyle/>
        <a:p>
          <a:endParaRPr lang="en-IN"/>
        </a:p>
      </dgm:t>
    </dgm:pt>
    <dgm:pt modelId="{DA6B61C2-8D64-4ADC-A733-A328E0089C97}">
      <dgm:prSet phldrT="[Text]" phldr="0" custT="1"/>
      <dgm:spPr>
        <a:solidFill>
          <a:schemeClr val="bg2">
            <a:lumMod val="50000"/>
            <a:lumOff val="50000"/>
          </a:schemeClr>
        </a:solidFill>
        <a:ln>
          <a:solidFill>
            <a:schemeClr val="accent1">
              <a:lumMod val="50000"/>
            </a:schemeClr>
          </a:solidFill>
        </a:ln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endParaRPr lang="en-IN" sz="1800" dirty="0"/>
        </a:p>
        <a:p>
          <a:endParaRPr lang="en-IN" sz="1800" dirty="0"/>
        </a:p>
        <a:p>
          <a:r>
            <a:rPr lang="en-IN" sz="1800" dirty="0"/>
            <a:t>Customer</a:t>
          </a:r>
        </a:p>
        <a:p>
          <a:r>
            <a:rPr lang="en-IN" sz="1800" dirty="0"/>
            <a:t>Base</a:t>
          </a:r>
        </a:p>
      </dgm:t>
    </dgm:pt>
    <dgm:pt modelId="{D273F4F3-0A84-4131-AA75-316F8C432257}" type="parTrans" cxnId="{B87690BC-036A-4F8B-BD1E-77D4C7469C09}">
      <dgm:prSet/>
      <dgm:spPr/>
      <dgm:t>
        <a:bodyPr/>
        <a:lstStyle/>
        <a:p>
          <a:endParaRPr lang="en-IN"/>
        </a:p>
      </dgm:t>
    </dgm:pt>
    <dgm:pt modelId="{0E2F8D07-9B28-4FC4-854E-5A69CC6032BF}" type="sibTrans" cxnId="{B87690BC-036A-4F8B-BD1E-77D4C7469C09}">
      <dgm:prSet/>
      <dgm:spPr/>
      <dgm:t>
        <a:bodyPr/>
        <a:lstStyle/>
        <a:p>
          <a:endParaRPr lang="en-IN"/>
        </a:p>
      </dgm:t>
    </dgm:pt>
    <dgm:pt modelId="{E222CEBA-4306-4E48-A648-B6E7293E4F08}" type="pres">
      <dgm:prSet presAssocID="{AAAD1194-AE59-474A-8214-D01E0A845973}" presName="Name0" presStyleCnt="0">
        <dgm:presLayoutVars>
          <dgm:dir/>
          <dgm:resizeHandles val="exact"/>
        </dgm:presLayoutVars>
      </dgm:prSet>
      <dgm:spPr/>
    </dgm:pt>
    <dgm:pt modelId="{E73745FE-D08F-4071-9E53-52C2937FB2B6}" type="pres">
      <dgm:prSet presAssocID="{AAAD1194-AE59-474A-8214-D01E0A845973}" presName="bkgdShp" presStyleLbl="alignAccFollowNode1" presStyleIdx="0" presStyleCnt="1"/>
      <dgm:spPr>
        <a:ln>
          <a:solidFill>
            <a:schemeClr val="accent1">
              <a:lumMod val="75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</dgm:pt>
    <dgm:pt modelId="{EC57BD82-6B16-4C49-B953-5DCDDDB7B446}" type="pres">
      <dgm:prSet presAssocID="{AAAD1194-AE59-474A-8214-D01E0A845973}" presName="linComp" presStyleCnt="0"/>
      <dgm:spPr/>
    </dgm:pt>
    <dgm:pt modelId="{DD5FBED9-CE23-44F3-9826-449C1E7EA1C2}" type="pres">
      <dgm:prSet presAssocID="{CCBCB7B9-3FFC-4D74-84BD-D61CF0887711}" presName="compNode" presStyleCnt="0"/>
      <dgm:spPr/>
    </dgm:pt>
    <dgm:pt modelId="{2BF23CA0-157B-4757-B341-F176F07EC87D}" type="pres">
      <dgm:prSet presAssocID="{CCBCB7B9-3FFC-4D74-84BD-D61CF0887711}" presName="node" presStyleLbl="node1" presStyleIdx="0" presStyleCnt="3">
        <dgm:presLayoutVars>
          <dgm:bulletEnabled val="1"/>
        </dgm:presLayoutVars>
      </dgm:prSet>
      <dgm:spPr/>
    </dgm:pt>
    <dgm:pt modelId="{F14C4D2A-9D79-41FE-AC62-0EB180BC537D}" type="pres">
      <dgm:prSet presAssocID="{CCBCB7B9-3FFC-4D74-84BD-D61CF0887711}" presName="invisiNode" presStyleLbl="node1" presStyleIdx="0" presStyleCnt="3"/>
      <dgm:spPr/>
    </dgm:pt>
    <dgm:pt modelId="{6EA4A20E-21D3-4561-9647-1C6109873A93}" type="pres">
      <dgm:prSet presAssocID="{CCBCB7B9-3FFC-4D74-84BD-D61CF0887711}" presName="imagNode" presStyleLbl="fgImgPlace1" presStyleIdx="0" presStyleCnt="3" custScaleX="84138" custScaleY="77485"/>
      <dgm:spPr>
        <a:blipFill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8000" r="-8000"/>
          </a:stretch>
        </a:blipFill>
      </dgm:spPr>
    </dgm:pt>
    <dgm:pt modelId="{3F9A671D-D77D-4B9F-A600-2355C168B661}" type="pres">
      <dgm:prSet presAssocID="{27A20A82-BED7-4158-B98D-0F142B658417}" presName="sibTrans" presStyleLbl="sibTrans2D1" presStyleIdx="0" presStyleCnt="0"/>
      <dgm:spPr/>
    </dgm:pt>
    <dgm:pt modelId="{CAB43C73-C64B-4DC3-9E9E-CEAB91C7D022}" type="pres">
      <dgm:prSet presAssocID="{9424858C-2A6A-4952-8C5B-CE26E042488D}" presName="compNode" presStyleCnt="0"/>
      <dgm:spPr/>
    </dgm:pt>
    <dgm:pt modelId="{029B95B8-6C46-445D-B6ED-8C7B18332C5B}" type="pres">
      <dgm:prSet presAssocID="{9424858C-2A6A-4952-8C5B-CE26E042488D}" presName="node" presStyleLbl="node1" presStyleIdx="1" presStyleCnt="3" custScaleX="116361">
        <dgm:presLayoutVars>
          <dgm:bulletEnabled val="1"/>
        </dgm:presLayoutVars>
      </dgm:prSet>
      <dgm:spPr/>
    </dgm:pt>
    <dgm:pt modelId="{3C381602-2D8E-40F7-A45D-0B4DF10000AB}" type="pres">
      <dgm:prSet presAssocID="{9424858C-2A6A-4952-8C5B-CE26E042488D}" presName="invisiNode" presStyleLbl="node1" presStyleIdx="1" presStyleCnt="3"/>
      <dgm:spPr/>
    </dgm:pt>
    <dgm:pt modelId="{DC205F49-2FB0-4568-A722-317053566ED1}" type="pres">
      <dgm:prSet presAssocID="{9424858C-2A6A-4952-8C5B-CE26E042488D}" presName="imagNode" presStyleLbl="fgImgPlace1" presStyleIdx="1" presStyleCnt="3" custScaleX="129790" custScaleY="114406"/>
      <dgm:spPr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4000" r="-14000"/>
          </a:stretch>
        </a:blipFill>
      </dgm:spPr>
    </dgm:pt>
    <dgm:pt modelId="{60ECE35D-65CD-43D4-9EE8-44EB4305531D}" type="pres">
      <dgm:prSet presAssocID="{4EDE31DF-BB5E-426C-A0A6-4B2AF4838CA2}" presName="sibTrans" presStyleLbl="sibTrans2D1" presStyleIdx="0" presStyleCnt="0"/>
      <dgm:spPr/>
    </dgm:pt>
    <dgm:pt modelId="{B261CD4A-0111-462D-9DE9-5DC4E94F7C46}" type="pres">
      <dgm:prSet presAssocID="{DA6B61C2-8D64-4ADC-A733-A328E0089C97}" presName="compNode" presStyleCnt="0"/>
      <dgm:spPr/>
    </dgm:pt>
    <dgm:pt modelId="{C4611B7F-1510-494A-A527-553473BF71C4}" type="pres">
      <dgm:prSet presAssocID="{DA6B61C2-8D64-4ADC-A733-A328E0089C97}" presName="node" presStyleLbl="node1" presStyleIdx="2" presStyleCnt="3">
        <dgm:presLayoutVars>
          <dgm:bulletEnabled val="1"/>
        </dgm:presLayoutVars>
      </dgm:prSet>
      <dgm:spPr/>
    </dgm:pt>
    <dgm:pt modelId="{D8C7941E-3A91-4504-BD39-181B22E2FF71}" type="pres">
      <dgm:prSet presAssocID="{DA6B61C2-8D64-4ADC-A733-A328E0089C97}" presName="invisiNode" presStyleLbl="node1" presStyleIdx="2" presStyleCnt="3"/>
      <dgm:spPr/>
    </dgm:pt>
    <dgm:pt modelId="{0428563C-290F-4321-B107-55F22E281956}" type="pres">
      <dgm:prSet presAssocID="{DA6B61C2-8D64-4ADC-A733-A328E0089C97}" presName="imagNode" presStyleLbl="fgImgPlace1" presStyleIdx="2" presStyleCnt="3" custScaleX="77776" custScaleY="85317"/>
      <dgm:spPr>
        <a:blipFill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16000" r="-16000"/>
          </a:stretch>
        </a:blipFill>
      </dgm:spPr>
    </dgm:pt>
  </dgm:ptLst>
  <dgm:cxnLst>
    <dgm:cxn modelId="{B56ECE22-2EF1-44B1-8496-E7881305B429}" srcId="{AAAD1194-AE59-474A-8214-D01E0A845973}" destId="{CCBCB7B9-3FFC-4D74-84BD-D61CF0887711}" srcOrd="0" destOrd="0" parTransId="{AC675D32-F739-4B99-8D73-517D05D2F347}" sibTransId="{27A20A82-BED7-4158-B98D-0F142B658417}"/>
    <dgm:cxn modelId="{B730B637-987E-42E2-B39C-6B599EE225AA}" type="presOf" srcId="{AAAD1194-AE59-474A-8214-D01E0A845973}" destId="{E222CEBA-4306-4E48-A648-B6E7293E4F08}" srcOrd="0" destOrd="0" presId="urn:microsoft.com/office/officeart/2005/8/layout/pList2"/>
    <dgm:cxn modelId="{17658B3B-BA26-4968-8B53-404AFC7311D6}" type="presOf" srcId="{DA6B61C2-8D64-4ADC-A733-A328E0089C97}" destId="{C4611B7F-1510-494A-A527-553473BF71C4}" srcOrd="0" destOrd="0" presId="urn:microsoft.com/office/officeart/2005/8/layout/pList2"/>
    <dgm:cxn modelId="{052BF380-7637-4B6E-9E04-D8B7E93DE113}" type="presOf" srcId="{9424858C-2A6A-4952-8C5B-CE26E042488D}" destId="{029B95B8-6C46-445D-B6ED-8C7B18332C5B}" srcOrd="0" destOrd="0" presId="urn:microsoft.com/office/officeart/2005/8/layout/pList2"/>
    <dgm:cxn modelId="{03AE7AA5-25CF-4DE0-A0FE-11727E0EEFDF}" srcId="{AAAD1194-AE59-474A-8214-D01E0A845973}" destId="{9424858C-2A6A-4952-8C5B-CE26E042488D}" srcOrd="1" destOrd="0" parTransId="{2D391ACB-9351-4FD8-BA38-5EA489CBFE70}" sibTransId="{4EDE31DF-BB5E-426C-A0A6-4B2AF4838CA2}"/>
    <dgm:cxn modelId="{8B3F0FAD-454B-4C0F-AA62-88C9008D8712}" type="presOf" srcId="{27A20A82-BED7-4158-B98D-0F142B658417}" destId="{3F9A671D-D77D-4B9F-A600-2355C168B661}" srcOrd="0" destOrd="0" presId="urn:microsoft.com/office/officeart/2005/8/layout/pList2"/>
    <dgm:cxn modelId="{B87690BC-036A-4F8B-BD1E-77D4C7469C09}" srcId="{AAAD1194-AE59-474A-8214-D01E0A845973}" destId="{DA6B61C2-8D64-4ADC-A733-A328E0089C97}" srcOrd="2" destOrd="0" parTransId="{D273F4F3-0A84-4131-AA75-316F8C432257}" sibTransId="{0E2F8D07-9B28-4FC4-854E-5A69CC6032BF}"/>
    <dgm:cxn modelId="{C0EDBECD-8B72-443D-9193-237A3A45B451}" type="presOf" srcId="{CCBCB7B9-3FFC-4D74-84BD-D61CF0887711}" destId="{2BF23CA0-157B-4757-B341-F176F07EC87D}" srcOrd="0" destOrd="0" presId="urn:microsoft.com/office/officeart/2005/8/layout/pList2"/>
    <dgm:cxn modelId="{4DDFA1E4-C0CF-41FF-A868-B7EA1265A0D8}" type="presOf" srcId="{4EDE31DF-BB5E-426C-A0A6-4B2AF4838CA2}" destId="{60ECE35D-65CD-43D4-9EE8-44EB4305531D}" srcOrd="0" destOrd="0" presId="urn:microsoft.com/office/officeart/2005/8/layout/pList2"/>
    <dgm:cxn modelId="{3F6972B7-0F6A-4F82-BB81-BF0737A1F09F}" type="presParOf" srcId="{E222CEBA-4306-4E48-A648-B6E7293E4F08}" destId="{E73745FE-D08F-4071-9E53-52C2937FB2B6}" srcOrd="0" destOrd="0" presId="urn:microsoft.com/office/officeart/2005/8/layout/pList2"/>
    <dgm:cxn modelId="{5C739FA0-69FC-435C-AD51-BF0B48AF45DA}" type="presParOf" srcId="{E222CEBA-4306-4E48-A648-B6E7293E4F08}" destId="{EC57BD82-6B16-4C49-B953-5DCDDDB7B446}" srcOrd="1" destOrd="0" presId="urn:microsoft.com/office/officeart/2005/8/layout/pList2"/>
    <dgm:cxn modelId="{9E2E8229-20BF-4B96-86F8-F251EB648EF8}" type="presParOf" srcId="{EC57BD82-6B16-4C49-B953-5DCDDDB7B446}" destId="{DD5FBED9-CE23-44F3-9826-449C1E7EA1C2}" srcOrd="0" destOrd="0" presId="urn:microsoft.com/office/officeart/2005/8/layout/pList2"/>
    <dgm:cxn modelId="{BCDBB85B-49D2-4210-AC89-FCCA5719AA96}" type="presParOf" srcId="{DD5FBED9-CE23-44F3-9826-449C1E7EA1C2}" destId="{2BF23CA0-157B-4757-B341-F176F07EC87D}" srcOrd="0" destOrd="0" presId="urn:microsoft.com/office/officeart/2005/8/layout/pList2"/>
    <dgm:cxn modelId="{B17DDE58-3435-46B2-9687-B5656FAA31BF}" type="presParOf" srcId="{DD5FBED9-CE23-44F3-9826-449C1E7EA1C2}" destId="{F14C4D2A-9D79-41FE-AC62-0EB180BC537D}" srcOrd="1" destOrd="0" presId="urn:microsoft.com/office/officeart/2005/8/layout/pList2"/>
    <dgm:cxn modelId="{4AFB3E11-DADF-4641-997A-91FACA6D5DCC}" type="presParOf" srcId="{DD5FBED9-CE23-44F3-9826-449C1E7EA1C2}" destId="{6EA4A20E-21D3-4561-9647-1C6109873A93}" srcOrd="2" destOrd="0" presId="urn:microsoft.com/office/officeart/2005/8/layout/pList2"/>
    <dgm:cxn modelId="{4A79E3ED-2C54-4869-803A-B077D8B6E78C}" type="presParOf" srcId="{EC57BD82-6B16-4C49-B953-5DCDDDB7B446}" destId="{3F9A671D-D77D-4B9F-A600-2355C168B661}" srcOrd="1" destOrd="0" presId="urn:microsoft.com/office/officeart/2005/8/layout/pList2"/>
    <dgm:cxn modelId="{14E61BCA-48BD-4788-8BD1-B71C5465A847}" type="presParOf" srcId="{EC57BD82-6B16-4C49-B953-5DCDDDB7B446}" destId="{CAB43C73-C64B-4DC3-9E9E-CEAB91C7D022}" srcOrd="2" destOrd="0" presId="urn:microsoft.com/office/officeart/2005/8/layout/pList2"/>
    <dgm:cxn modelId="{98E02584-FAFA-4173-B9E9-CF4F3E678E69}" type="presParOf" srcId="{CAB43C73-C64B-4DC3-9E9E-CEAB91C7D022}" destId="{029B95B8-6C46-445D-B6ED-8C7B18332C5B}" srcOrd="0" destOrd="0" presId="urn:microsoft.com/office/officeart/2005/8/layout/pList2"/>
    <dgm:cxn modelId="{B2461BEB-FAF2-4E1B-88BD-0B020AADD064}" type="presParOf" srcId="{CAB43C73-C64B-4DC3-9E9E-CEAB91C7D022}" destId="{3C381602-2D8E-40F7-A45D-0B4DF10000AB}" srcOrd="1" destOrd="0" presId="urn:microsoft.com/office/officeart/2005/8/layout/pList2"/>
    <dgm:cxn modelId="{047BFDE7-4F35-4A32-B44A-7A1A8336D884}" type="presParOf" srcId="{CAB43C73-C64B-4DC3-9E9E-CEAB91C7D022}" destId="{DC205F49-2FB0-4568-A722-317053566ED1}" srcOrd="2" destOrd="0" presId="urn:microsoft.com/office/officeart/2005/8/layout/pList2"/>
    <dgm:cxn modelId="{8EE50885-6372-4E02-A2DB-2F3F35265316}" type="presParOf" srcId="{EC57BD82-6B16-4C49-B953-5DCDDDB7B446}" destId="{60ECE35D-65CD-43D4-9EE8-44EB4305531D}" srcOrd="3" destOrd="0" presId="urn:microsoft.com/office/officeart/2005/8/layout/pList2"/>
    <dgm:cxn modelId="{3FC07276-FEAF-401B-88C5-7E0B269E1ABF}" type="presParOf" srcId="{EC57BD82-6B16-4C49-B953-5DCDDDB7B446}" destId="{B261CD4A-0111-462D-9DE9-5DC4E94F7C46}" srcOrd="4" destOrd="0" presId="urn:microsoft.com/office/officeart/2005/8/layout/pList2"/>
    <dgm:cxn modelId="{34A8EC1B-732B-4F82-A7DE-8627523A80F0}" type="presParOf" srcId="{B261CD4A-0111-462D-9DE9-5DC4E94F7C46}" destId="{C4611B7F-1510-494A-A527-553473BF71C4}" srcOrd="0" destOrd="0" presId="urn:microsoft.com/office/officeart/2005/8/layout/pList2"/>
    <dgm:cxn modelId="{AB4C6C75-244B-41CF-85A7-9E1752B3657E}" type="presParOf" srcId="{B261CD4A-0111-462D-9DE9-5DC4E94F7C46}" destId="{D8C7941E-3A91-4504-BD39-181B22E2FF71}" srcOrd="1" destOrd="0" presId="urn:microsoft.com/office/officeart/2005/8/layout/pList2"/>
    <dgm:cxn modelId="{B6D0F84D-FDA9-4020-910D-9955070E91FB}" type="presParOf" srcId="{B261CD4A-0111-462D-9DE9-5DC4E94F7C46}" destId="{0428563C-290F-4321-B107-55F22E281956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9BB945-33A8-4466-9C9E-B9C99A6EDADB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7EBC5319-E372-4D2E-9B95-91ACF4B3566B}">
      <dgm:prSet phldrT="[Text]" phldr="0" custT="1"/>
      <dgm:spPr>
        <a:solidFill>
          <a:schemeClr val="accent2"/>
        </a:solidFill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pPr>
            <a:lnSpc>
              <a:spcPct val="150000"/>
            </a:lnSpc>
          </a:pPr>
          <a:endParaRPr lang="en-IN" sz="1600" b="1" dirty="0"/>
        </a:p>
        <a:p>
          <a:pPr>
            <a:lnSpc>
              <a:spcPct val="150000"/>
            </a:lnSpc>
          </a:pPr>
          <a:r>
            <a:rPr lang="en-IN" sz="1600" b="1" dirty="0"/>
            <a:t>Strategy Partners</a:t>
          </a:r>
        </a:p>
      </dgm:t>
    </dgm:pt>
    <dgm:pt modelId="{021BDD13-1D41-4E59-A523-C463C8C3C90A}" type="parTrans" cxnId="{67577F63-D31F-4FD9-AEFF-EF1B24D837DA}">
      <dgm:prSet/>
      <dgm:spPr/>
      <dgm:t>
        <a:bodyPr/>
        <a:lstStyle/>
        <a:p>
          <a:endParaRPr lang="en-IN"/>
        </a:p>
      </dgm:t>
    </dgm:pt>
    <dgm:pt modelId="{FA391D62-A6FC-43ED-A461-37FD51A2D823}" type="sibTrans" cxnId="{67577F63-D31F-4FD9-AEFF-EF1B24D837DA}">
      <dgm:prSet/>
      <dgm:spPr/>
      <dgm:t>
        <a:bodyPr/>
        <a:lstStyle/>
        <a:p>
          <a:endParaRPr lang="en-IN"/>
        </a:p>
      </dgm:t>
    </dgm:pt>
    <dgm:pt modelId="{87741359-1FF6-4D8D-84D0-F535EE3A5586}">
      <dgm:prSet phldrT="[Text]" phldr="0"/>
      <dgm:spPr>
        <a:solidFill>
          <a:schemeClr val="accent3">
            <a:lumMod val="50000"/>
          </a:schemeClr>
        </a:solidFill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pPr>
            <a:lnSpc>
              <a:spcPct val="150000"/>
            </a:lnSpc>
          </a:pPr>
          <a:endParaRPr lang="en-IN" b="1" dirty="0"/>
        </a:p>
        <a:p>
          <a:pPr>
            <a:lnSpc>
              <a:spcPct val="150000"/>
            </a:lnSpc>
          </a:pPr>
          <a:r>
            <a:rPr lang="en-IN" b="1" dirty="0"/>
            <a:t>Decentralized Platform</a:t>
          </a:r>
        </a:p>
      </dgm:t>
    </dgm:pt>
    <dgm:pt modelId="{E563FCC4-8066-40F0-93A3-AC01D405D609}" type="parTrans" cxnId="{7522889A-2C7C-4BAB-9C05-8278324379CE}">
      <dgm:prSet/>
      <dgm:spPr/>
      <dgm:t>
        <a:bodyPr/>
        <a:lstStyle/>
        <a:p>
          <a:endParaRPr lang="en-IN"/>
        </a:p>
      </dgm:t>
    </dgm:pt>
    <dgm:pt modelId="{D4A2AEA2-9B6C-43CF-9A25-7E0B8C130CC4}" type="sibTrans" cxnId="{7522889A-2C7C-4BAB-9C05-8278324379CE}">
      <dgm:prSet/>
      <dgm:spPr/>
      <dgm:t>
        <a:bodyPr/>
        <a:lstStyle/>
        <a:p>
          <a:endParaRPr lang="en-IN"/>
        </a:p>
      </dgm:t>
    </dgm:pt>
    <dgm:pt modelId="{4C4980C5-3CD3-4CE2-B935-7EFA4CEB83C3}">
      <dgm:prSet phldrT="[Text]" phldr="0" custT="1"/>
      <dgm:spPr>
        <a:solidFill>
          <a:schemeClr val="tx2">
            <a:lumMod val="50000"/>
          </a:schemeClr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pPr algn="l">
            <a:lnSpc>
              <a:spcPct val="100000"/>
            </a:lnSpc>
          </a:pPr>
          <a:endParaRPr lang="en-IN" sz="1600" b="1" dirty="0"/>
        </a:p>
        <a:p>
          <a:pPr algn="l">
            <a:lnSpc>
              <a:spcPct val="100000"/>
            </a:lnSpc>
          </a:pPr>
          <a:endParaRPr lang="en-IN" sz="1600" b="1" dirty="0"/>
        </a:p>
        <a:p>
          <a:pPr algn="l">
            <a:lnSpc>
              <a:spcPct val="100000"/>
            </a:lnSpc>
          </a:pPr>
          <a:r>
            <a:rPr lang="en-IN" sz="1600" b="1" dirty="0"/>
            <a:t>Users/ </a:t>
          </a:r>
        </a:p>
        <a:p>
          <a:pPr algn="l">
            <a:lnSpc>
              <a:spcPct val="100000"/>
            </a:lnSpc>
          </a:pPr>
          <a:r>
            <a:rPr lang="en-IN" sz="1600" b="1" dirty="0"/>
            <a:t>Customers</a:t>
          </a:r>
        </a:p>
        <a:p>
          <a:pPr algn="l">
            <a:lnSpc>
              <a:spcPct val="100000"/>
            </a:lnSpc>
          </a:pPr>
          <a:r>
            <a:rPr lang="en-IN" sz="1600" b="1" dirty="0"/>
            <a:t>But, </a:t>
          </a:r>
        </a:p>
        <a:p>
          <a:pPr algn="l">
            <a:lnSpc>
              <a:spcPct val="100000"/>
            </a:lnSpc>
          </a:pPr>
          <a:r>
            <a:rPr lang="en-IN" sz="1600" b="1" dirty="0">
              <a:solidFill>
                <a:schemeClr val="accent3">
                  <a:lumMod val="60000"/>
                  <a:lumOff val="40000"/>
                </a:schemeClr>
              </a:solidFill>
            </a:rPr>
            <a:t>Contributors</a:t>
          </a:r>
        </a:p>
        <a:p>
          <a:pPr algn="l">
            <a:lnSpc>
              <a:spcPct val="100000"/>
            </a:lnSpc>
          </a:pPr>
          <a:endParaRPr lang="en-IN" sz="1600" b="1" dirty="0">
            <a:solidFill>
              <a:srgbClr val="FFC000"/>
            </a:solidFill>
            <a:highlight>
              <a:srgbClr val="000080"/>
            </a:highlight>
          </a:endParaRPr>
        </a:p>
        <a:p>
          <a:pPr algn="l">
            <a:lnSpc>
              <a:spcPct val="100000"/>
            </a:lnSpc>
          </a:pPr>
          <a:endParaRPr lang="en-IN" sz="1600" b="1" dirty="0">
            <a:solidFill>
              <a:srgbClr val="FFC000"/>
            </a:solidFill>
            <a:highlight>
              <a:srgbClr val="000080"/>
            </a:highlight>
          </a:endParaRPr>
        </a:p>
      </dgm:t>
    </dgm:pt>
    <dgm:pt modelId="{5AA452E7-970A-4CD4-A627-274F9E0C9A3F}" type="sibTrans" cxnId="{97A5B07E-D227-4CF6-BCD0-6A7938897B70}">
      <dgm:prSet/>
      <dgm:spPr/>
      <dgm:t>
        <a:bodyPr/>
        <a:lstStyle/>
        <a:p>
          <a:endParaRPr lang="en-IN"/>
        </a:p>
      </dgm:t>
    </dgm:pt>
    <dgm:pt modelId="{DD268E26-31FF-4B3F-B0BA-A12B1EDB9274}" type="parTrans" cxnId="{97A5B07E-D227-4CF6-BCD0-6A7938897B70}">
      <dgm:prSet/>
      <dgm:spPr/>
      <dgm:t>
        <a:bodyPr/>
        <a:lstStyle/>
        <a:p>
          <a:endParaRPr lang="en-IN"/>
        </a:p>
      </dgm:t>
    </dgm:pt>
    <dgm:pt modelId="{14BA0E13-BF2A-4F97-A986-1FDB1065D27A}" type="pres">
      <dgm:prSet presAssocID="{749BB945-33A8-4466-9C9E-B9C99A6EDADB}" presName="Name0" presStyleCnt="0">
        <dgm:presLayoutVars>
          <dgm:dir/>
          <dgm:resizeHandles val="exact"/>
        </dgm:presLayoutVars>
      </dgm:prSet>
      <dgm:spPr/>
    </dgm:pt>
    <dgm:pt modelId="{64D4F240-53F1-4D2D-8F8B-68C905DA2952}" type="pres">
      <dgm:prSet presAssocID="{749BB945-33A8-4466-9C9E-B9C99A6EDADB}" presName="bkgdShp" presStyleLbl="alignAccFollowNode1" presStyleIdx="0" presStyleCnt="1"/>
      <dgm:spPr>
        <a:ln>
          <a:solidFill>
            <a:schemeClr val="accent1">
              <a:lumMod val="75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</dgm:pt>
    <dgm:pt modelId="{F3836F73-2D57-422E-A269-FAFEC1A3A8A4}" type="pres">
      <dgm:prSet presAssocID="{749BB945-33A8-4466-9C9E-B9C99A6EDADB}" presName="linComp" presStyleCnt="0"/>
      <dgm:spPr/>
    </dgm:pt>
    <dgm:pt modelId="{D3F49ECF-6510-4AC5-92E9-1A58989F42A1}" type="pres">
      <dgm:prSet presAssocID="{7EBC5319-E372-4D2E-9B95-91ACF4B3566B}" presName="compNode" presStyleCnt="0"/>
      <dgm:spPr/>
    </dgm:pt>
    <dgm:pt modelId="{D69DC94D-880D-46F8-9DB4-B2666516BE0B}" type="pres">
      <dgm:prSet presAssocID="{7EBC5319-E372-4D2E-9B95-91ACF4B3566B}" presName="node" presStyleLbl="node1" presStyleIdx="0" presStyleCnt="3" custScaleX="93688" custLinFactNeighborX="2310" custLinFactNeighborY="0">
        <dgm:presLayoutVars>
          <dgm:bulletEnabled val="1"/>
        </dgm:presLayoutVars>
      </dgm:prSet>
      <dgm:spPr/>
    </dgm:pt>
    <dgm:pt modelId="{596C5AD2-5507-4A68-AD09-624ECAF37E0F}" type="pres">
      <dgm:prSet presAssocID="{7EBC5319-E372-4D2E-9B95-91ACF4B3566B}" presName="invisiNode" presStyleLbl="node1" presStyleIdx="0" presStyleCnt="3"/>
      <dgm:spPr/>
    </dgm:pt>
    <dgm:pt modelId="{822BFF68-91BE-4F34-9D0C-7EB5C0FA0F96}" type="pres">
      <dgm:prSet presAssocID="{7EBC5319-E372-4D2E-9B95-91ACF4B3566B}" presName="imagNode" presStyleLbl="fgImgPlace1" presStyleIdx="0" presStyleCnt="3" custScaleX="81833" custScaleY="89792"/>
      <dgm:spPr>
        <a:blipFill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27000" r="-27000"/>
          </a:stretch>
        </a:blipFill>
      </dgm:spPr>
    </dgm:pt>
    <dgm:pt modelId="{9794FBE0-0035-4A9F-850F-DF6D13C0E764}" type="pres">
      <dgm:prSet presAssocID="{FA391D62-A6FC-43ED-A461-37FD51A2D823}" presName="sibTrans" presStyleLbl="sibTrans2D1" presStyleIdx="0" presStyleCnt="0"/>
      <dgm:spPr/>
    </dgm:pt>
    <dgm:pt modelId="{780B959F-76DB-4BD0-B219-D71F1D31E544}" type="pres">
      <dgm:prSet presAssocID="{87741359-1FF6-4D8D-84D0-F535EE3A5586}" presName="compNode" presStyleCnt="0"/>
      <dgm:spPr/>
    </dgm:pt>
    <dgm:pt modelId="{DC76B9DB-0562-4D1C-997F-84F66ADDC028}" type="pres">
      <dgm:prSet presAssocID="{87741359-1FF6-4D8D-84D0-F535EE3A5586}" presName="node" presStyleLbl="node1" presStyleIdx="1" presStyleCnt="3" custScaleX="117679">
        <dgm:presLayoutVars>
          <dgm:bulletEnabled val="1"/>
        </dgm:presLayoutVars>
      </dgm:prSet>
      <dgm:spPr/>
    </dgm:pt>
    <dgm:pt modelId="{33DC6E80-91E1-4110-84D1-47AF156A9FD9}" type="pres">
      <dgm:prSet presAssocID="{87741359-1FF6-4D8D-84D0-F535EE3A5586}" presName="invisiNode" presStyleLbl="node1" presStyleIdx="1" presStyleCnt="3"/>
      <dgm:spPr/>
    </dgm:pt>
    <dgm:pt modelId="{F3C48A01-A538-48D4-B04D-E04FD46716DE}" type="pres">
      <dgm:prSet presAssocID="{87741359-1FF6-4D8D-84D0-F535EE3A5586}" presName="imagNode" presStyleLbl="fgImgPlace1" presStyleIdx="1" presStyleCnt="3" custScaleX="129993" custScaleY="115525"/>
      <dgm:spPr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22000" r="-22000"/>
          </a:stretch>
        </a:blipFill>
      </dgm:spPr>
    </dgm:pt>
    <dgm:pt modelId="{793147B4-A22A-4F7A-B8B6-559CBDC74785}" type="pres">
      <dgm:prSet presAssocID="{D4A2AEA2-9B6C-43CF-9A25-7E0B8C130CC4}" presName="sibTrans" presStyleLbl="sibTrans2D1" presStyleIdx="0" presStyleCnt="0"/>
      <dgm:spPr/>
    </dgm:pt>
    <dgm:pt modelId="{4566B4A7-A906-454A-B13A-F9E3400172D5}" type="pres">
      <dgm:prSet presAssocID="{4C4980C5-3CD3-4CE2-B935-7EFA4CEB83C3}" presName="compNode" presStyleCnt="0"/>
      <dgm:spPr/>
    </dgm:pt>
    <dgm:pt modelId="{C2BA1622-F3CF-40A9-9BFE-5043565A7C34}" type="pres">
      <dgm:prSet presAssocID="{4C4980C5-3CD3-4CE2-B935-7EFA4CEB83C3}" presName="node" presStyleLbl="node1" presStyleIdx="2" presStyleCnt="3" custScaleX="107099" custLinFactNeighborX="11220" custLinFactNeighborY="-731">
        <dgm:presLayoutVars>
          <dgm:bulletEnabled val="1"/>
        </dgm:presLayoutVars>
      </dgm:prSet>
      <dgm:spPr/>
    </dgm:pt>
    <dgm:pt modelId="{0B22373B-7CD8-422F-9B9B-C5D1BEF64330}" type="pres">
      <dgm:prSet presAssocID="{4C4980C5-3CD3-4CE2-B935-7EFA4CEB83C3}" presName="invisiNode" presStyleLbl="node1" presStyleIdx="2" presStyleCnt="3"/>
      <dgm:spPr/>
    </dgm:pt>
    <dgm:pt modelId="{9C768440-DD94-49AD-9FA1-F66CD8E5C755}" type="pres">
      <dgm:prSet presAssocID="{4C4980C5-3CD3-4CE2-B935-7EFA4CEB83C3}" presName="imagNode" presStyleLbl="fgImgPlace1" presStyleIdx="2" presStyleCnt="3" custScaleX="81824" custScaleY="88673"/>
      <dgm:spPr>
        <a:blipFill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13000" r="-13000"/>
          </a:stretch>
        </a:blipFill>
      </dgm:spPr>
    </dgm:pt>
  </dgm:ptLst>
  <dgm:cxnLst>
    <dgm:cxn modelId="{86E0EE1E-B587-4E02-AE9A-BDD95685949B}" type="presOf" srcId="{4C4980C5-3CD3-4CE2-B935-7EFA4CEB83C3}" destId="{C2BA1622-F3CF-40A9-9BFE-5043565A7C34}" srcOrd="0" destOrd="0" presId="urn:microsoft.com/office/officeart/2005/8/layout/pList2"/>
    <dgm:cxn modelId="{67577F63-D31F-4FD9-AEFF-EF1B24D837DA}" srcId="{749BB945-33A8-4466-9C9E-B9C99A6EDADB}" destId="{7EBC5319-E372-4D2E-9B95-91ACF4B3566B}" srcOrd="0" destOrd="0" parTransId="{021BDD13-1D41-4E59-A523-C463C8C3C90A}" sibTransId="{FA391D62-A6FC-43ED-A461-37FD51A2D823}"/>
    <dgm:cxn modelId="{8A5BFE64-F6EE-4D40-AE2B-93AF67FA44BA}" type="presOf" srcId="{FA391D62-A6FC-43ED-A461-37FD51A2D823}" destId="{9794FBE0-0035-4A9F-850F-DF6D13C0E764}" srcOrd="0" destOrd="0" presId="urn:microsoft.com/office/officeart/2005/8/layout/pList2"/>
    <dgm:cxn modelId="{0299CC66-C0C1-414F-AB97-46DF723D722C}" type="presOf" srcId="{D4A2AEA2-9B6C-43CF-9A25-7E0B8C130CC4}" destId="{793147B4-A22A-4F7A-B8B6-559CBDC74785}" srcOrd="0" destOrd="0" presId="urn:microsoft.com/office/officeart/2005/8/layout/pList2"/>
    <dgm:cxn modelId="{535DC349-E970-43E6-966C-E2BC9F34D0FE}" type="presOf" srcId="{7EBC5319-E372-4D2E-9B95-91ACF4B3566B}" destId="{D69DC94D-880D-46F8-9DB4-B2666516BE0B}" srcOrd="0" destOrd="0" presId="urn:microsoft.com/office/officeart/2005/8/layout/pList2"/>
    <dgm:cxn modelId="{ECCCF654-1516-4359-955E-BBBE4BE922FD}" type="presOf" srcId="{87741359-1FF6-4D8D-84D0-F535EE3A5586}" destId="{DC76B9DB-0562-4D1C-997F-84F66ADDC028}" srcOrd="0" destOrd="0" presId="urn:microsoft.com/office/officeart/2005/8/layout/pList2"/>
    <dgm:cxn modelId="{97A5B07E-D227-4CF6-BCD0-6A7938897B70}" srcId="{749BB945-33A8-4466-9C9E-B9C99A6EDADB}" destId="{4C4980C5-3CD3-4CE2-B935-7EFA4CEB83C3}" srcOrd="2" destOrd="0" parTransId="{DD268E26-31FF-4B3F-B0BA-A12B1EDB9274}" sibTransId="{5AA452E7-970A-4CD4-A627-274F9E0C9A3F}"/>
    <dgm:cxn modelId="{7522889A-2C7C-4BAB-9C05-8278324379CE}" srcId="{749BB945-33A8-4466-9C9E-B9C99A6EDADB}" destId="{87741359-1FF6-4D8D-84D0-F535EE3A5586}" srcOrd="1" destOrd="0" parTransId="{E563FCC4-8066-40F0-93A3-AC01D405D609}" sibTransId="{D4A2AEA2-9B6C-43CF-9A25-7E0B8C130CC4}"/>
    <dgm:cxn modelId="{A1E009AB-B8CE-4174-A927-A0C650A2E06E}" type="presOf" srcId="{749BB945-33A8-4466-9C9E-B9C99A6EDADB}" destId="{14BA0E13-BF2A-4F97-A986-1FDB1065D27A}" srcOrd="0" destOrd="0" presId="urn:microsoft.com/office/officeart/2005/8/layout/pList2"/>
    <dgm:cxn modelId="{8FF88598-322C-43DF-8AA5-45E5050BF962}" type="presParOf" srcId="{14BA0E13-BF2A-4F97-A986-1FDB1065D27A}" destId="{64D4F240-53F1-4D2D-8F8B-68C905DA2952}" srcOrd="0" destOrd="0" presId="urn:microsoft.com/office/officeart/2005/8/layout/pList2"/>
    <dgm:cxn modelId="{07BE5D82-93AD-4595-B8F8-AA0D51BE440B}" type="presParOf" srcId="{14BA0E13-BF2A-4F97-A986-1FDB1065D27A}" destId="{F3836F73-2D57-422E-A269-FAFEC1A3A8A4}" srcOrd="1" destOrd="0" presId="urn:microsoft.com/office/officeart/2005/8/layout/pList2"/>
    <dgm:cxn modelId="{6C1583F8-8E1A-447D-9473-7FD5286D7926}" type="presParOf" srcId="{F3836F73-2D57-422E-A269-FAFEC1A3A8A4}" destId="{D3F49ECF-6510-4AC5-92E9-1A58989F42A1}" srcOrd="0" destOrd="0" presId="urn:microsoft.com/office/officeart/2005/8/layout/pList2"/>
    <dgm:cxn modelId="{688697CE-CB05-4AA2-AEC8-D2111E94C0C3}" type="presParOf" srcId="{D3F49ECF-6510-4AC5-92E9-1A58989F42A1}" destId="{D69DC94D-880D-46F8-9DB4-B2666516BE0B}" srcOrd="0" destOrd="0" presId="urn:microsoft.com/office/officeart/2005/8/layout/pList2"/>
    <dgm:cxn modelId="{038BFB13-436F-4A74-A95A-39E2FC3C8A21}" type="presParOf" srcId="{D3F49ECF-6510-4AC5-92E9-1A58989F42A1}" destId="{596C5AD2-5507-4A68-AD09-624ECAF37E0F}" srcOrd="1" destOrd="0" presId="urn:microsoft.com/office/officeart/2005/8/layout/pList2"/>
    <dgm:cxn modelId="{9906303E-5D3F-411A-B17A-8E7153860FD2}" type="presParOf" srcId="{D3F49ECF-6510-4AC5-92E9-1A58989F42A1}" destId="{822BFF68-91BE-4F34-9D0C-7EB5C0FA0F96}" srcOrd="2" destOrd="0" presId="urn:microsoft.com/office/officeart/2005/8/layout/pList2"/>
    <dgm:cxn modelId="{DC5544F2-103D-426E-9278-85B7DA7C417E}" type="presParOf" srcId="{F3836F73-2D57-422E-A269-FAFEC1A3A8A4}" destId="{9794FBE0-0035-4A9F-850F-DF6D13C0E764}" srcOrd="1" destOrd="0" presId="urn:microsoft.com/office/officeart/2005/8/layout/pList2"/>
    <dgm:cxn modelId="{3D39DFFE-42D9-4C9C-AAA1-3959E54A4591}" type="presParOf" srcId="{F3836F73-2D57-422E-A269-FAFEC1A3A8A4}" destId="{780B959F-76DB-4BD0-B219-D71F1D31E544}" srcOrd="2" destOrd="0" presId="urn:microsoft.com/office/officeart/2005/8/layout/pList2"/>
    <dgm:cxn modelId="{23365045-93EB-4335-AD0F-49C0AB21559C}" type="presParOf" srcId="{780B959F-76DB-4BD0-B219-D71F1D31E544}" destId="{DC76B9DB-0562-4D1C-997F-84F66ADDC028}" srcOrd="0" destOrd="0" presId="urn:microsoft.com/office/officeart/2005/8/layout/pList2"/>
    <dgm:cxn modelId="{AF873E58-9D7E-4F50-AF28-210AD9BE61EC}" type="presParOf" srcId="{780B959F-76DB-4BD0-B219-D71F1D31E544}" destId="{33DC6E80-91E1-4110-84D1-47AF156A9FD9}" srcOrd="1" destOrd="0" presId="urn:microsoft.com/office/officeart/2005/8/layout/pList2"/>
    <dgm:cxn modelId="{3D2377F9-04A1-4A9F-9BCC-67EBC4C9255D}" type="presParOf" srcId="{780B959F-76DB-4BD0-B219-D71F1D31E544}" destId="{F3C48A01-A538-48D4-B04D-E04FD46716DE}" srcOrd="2" destOrd="0" presId="urn:microsoft.com/office/officeart/2005/8/layout/pList2"/>
    <dgm:cxn modelId="{C7805040-4E09-4A7F-94E3-4F6F42BE3720}" type="presParOf" srcId="{F3836F73-2D57-422E-A269-FAFEC1A3A8A4}" destId="{793147B4-A22A-4F7A-B8B6-559CBDC74785}" srcOrd="3" destOrd="0" presId="urn:microsoft.com/office/officeart/2005/8/layout/pList2"/>
    <dgm:cxn modelId="{0D443577-32DA-4105-A82F-BF41632F8BD5}" type="presParOf" srcId="{F3836F73-2D57-422E-A269-FAFEC1A3A8A4}" destId="{4566B4A7-A906-454A-B13A-F9E3400172D5}" srcOrd="4" destOrd="0" presId="urn:microsoft.com/office/officeart/2005/8/layout/pList2"/>
    <dgm:cxn modelId="{FC859B7D-C939-401D-8914-7487D6F20955}" type="presParOf" srcId="{4566B4A7-A906-454A-B13A-F9E3400172D5}" destId="{C2BA1622-F3CF-40A9-9BFE-5043565A7C34}" srcOrd="0" destOrd="0" presId="urn:microsoft.com/office/officeart/2005/8/layout/pList2"/>
    <dgm:cxn modelId="{4A4C1C45-191D-4083-8BD2-B039E13E5BCE}" type="presParOf" srcId="{4566B4A7-A906-454A-B13A-F9E3400172D5}" destId="{0B22373B-7CD8-422F-9B9B-C5D1BEF64330}" srcOrd="1" destOrd="0" presId="urn:microsoft.com/office/officeart/2005/8/layout/pList2"/>
    <dgm:cxn modelId="{A1A49B97-F200-4D65-808A-D61FE79F56D7}" type="presParOf" srcId="{4566B4A7-A906-454A-B13A-F9E3400172D5}" destId="{9C768440-DD94-49AD-9FA1-F66CD8E5C75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745FE-D08F-4071-9E53-52C2937FB2B6}">
      <dsp:nvSpPr>
        <dsp:cNvPr id="0" name=""/>
        <dsp:cNvSpPr/>
      </dsp:nvSpPr>
      <dsp:spPr>
        <a:xfrm>
          <a:off x="0" y="0"/>
          <a:ext cx="5165725" cy="20638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75000"/>
              <a:alpha val="9000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A4A20E-21D3-4561-9647-1C6109873A93}">
      <dsp:nvSpPr>
        <dsp:cNvPr id="0" name=""/>
        <dsp:cNvSpPr/>
      </dsp:nvSpPr>
      <dsp:spPr>
        <a:xfrm>
          <a:off x="267026" y="445556"/>
          <a:ext cx="1167017" cy="117271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8000" r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F23CA0-157B-4757-B341-F176F07EC87D}">
      <dsp:nvSpPr>
        <dsp:cNvPr id="0" name=""/>
        <dsp:cNvSpPr/>
      </dsp:nvSpPr>
      <dsp:spPr>
        <a:xfrm rot="10800000">
          <a:off x="157020" y="2063829"/>
          <a:ext cx="1387027" cy="2522458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Service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Providers</a:t>
          </a:r>
        </a:p>
      </dsp:txBody>
      <dsp:txXfrm rot="10800000">
        <a:off x="199676" y="2063829"/>
        <a:ext cx="1301715" cy="2479802"/>
      </dsp:txXfrm>
    </dsp:sp>
    <dsp:sp modelId="{DC205F49-2FB0-4568-A722-317053566ED1}">
      <dsp:nvSpPr>
        <dsp:cNvPr id="0" name=""/>
        <dsp:cNvSpPr/>
      </dsp:nvSpPr>
      <dsp:spPr>
        <a:xfrm>
          <a:off x="1682751" y="166161"/>
          <a:ext cx="1800222" cy="173150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9B95B8-6C46-445D-B6ED-8C7B18332C5B}">
      <dsp:nvSpPr>
        <dsp:cNvPr id="0" name=""/>
        <dsp:cNvSpPr/>
      </dsp:nvSpPr>
      <dsp:spPr>
        <a:xfrm rot="10800000">
          <a:off x="1775883" y="2063829"/>
          <a:ext cx="1613958" cy="2522458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Centralized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dirty="0"/>
            <a:t>Platform</a:t>
          </a:r>
        </a:p>
      </dsp:txBody>
      <dsp:txXfrm rot="10800000">
        <a:off x="1825518" y="2063829"/>
        <a:ext cx="1514688" cy="2472823"/>
      </dsp:txXfrm>
    </dsp:sp>
    <dsp:sp modelId="{0428563C-290F-4321-B107-55F22E281956}">
      <dsp:nvSpPr>
        <dsp:cNvPr id="0" name=""/>
        <dsp:cNvSpPr/>
      </dsp:nvSpPr>
      <dsp:spPr>
        <a:xfrm>
          <a:off x="3775803" y="386289"/>
          <a:ext cx="1078774" cy="129125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611B7F-1510-494A-A527-553473BF71C4}">
      <dsp:nvSpPr>
        <dsp:cNvPr id="0" name=""/>
        <dsp:cNvSpPr/>
      </dsp:nvSpPr>
      <dsp:spPr>
        <a:xfrm rot="10800000">
          <a:off x="3621676" y="2063829"/>
          <a:ext cx="1387027" cy="2522458"/>
        </a:xfrm>
        <a:prstGeom prst="round2SameRect">
          <a:avLst>
            <a:gd name="adj1" fmla="val 10500"/>
            <a:gd name="adj2" fmla="val 0"/>
          </a:avLst>
        </a:prstGeom>
        <a:solidFill>
          <a:schemeClr val="bg2">
            <a:lumMod val="50000"/>
            <a:lumOff val="50000"/>
          </a:schemeClr>
        </a:solidFill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Customer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 dirty="0"/>
            <a:t>Base</a:t>
          </a:r>
        </a:p>
      </dsp:txBody>
      <dsp:txXfrm rot="10800000">
        <a:off x="3664332" y="2063829"/>
        <a:ext cx="1301715" cy="24798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4F240-53F1-4D2D-8F8B-68C905DA2952}">
      <dsp:nvSpPr>
        <dsp:cNvPr id="0" name=""/>
        <dsp:cNvSpPr/>
      </dsp:nvSpPr>
      <dsp:spPr>
        <a:xfrm>
          <a:off x="0" y="0"/>
          <a:ext cx="4991100" cy="206382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75000"/>
              <a:alpha val="9000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2BFF68-91BE-4F34-9D0C-7EB5C0FA0F96}">
      <dsp:nvSpPr>
        <dsp:cNvPr id="0" name=""/>
        <dsp:cNvSpPr/>
      </dsp:nvSpPr>
      <dsp:spPr>
        <a:xfrm>
          <a:off x="272585" y="352425"/>
          <a:ext cx="1083553" cy="135897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27000" r="-2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9DC94D-880D-46F8-9DB4-B2666516BE0B}">
      <dsp:nvSpPr>
        <dsp:cNvPr id="0" name=""/>
        <dsp:cNvSpPr/>
      </dsp:nvSpPr>
      <dsp:spPr>
        <a:xfrm rot="10800000">
          <a:off x="224685" y="2063829"/>
          <a:ext cx="1240526" cy="2522458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600" b="1" kern="1200" dirty="0"/>
        </a:p>
        <a:p>
          <a:pPr marL="0" lvl="0" indent="0" algn="ctr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Strategy Partners</a:t>
          </a:r>
        </a:p>
      </dsp:txBody>
      <dsp:txXfrm rot="10800000">
        <a:off x="262835" y="2063829"/>
        <a:ext cx="1164226" cy="2484308"/>
      </dsp:txXfrm>
    </dsp:sp>
    <dsp:sp modelId="{F3C48A01-A538-48D4-B04D-E04FD46716DE}">
      <dsp:nvSpPr>
        <dsp:cNvPr id="0" name=""/>
        <dsp:cNvSpPr/>
      </dsp:nvSpPr>
      <dsp:spPr>
        <a:xfrm>
          <a:off x="1567035" y="157693"/>
          <a:ext cx="1721242" cy="174844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22000" r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76B9DB-0562-4D1C-997F-84F66ADDC028}">
      <dsp:nvSpPr>
        <dsp:cNvPr id="0" name=""/>
        <dsp:cNvSpPr/>
      </dsp:nvSpPr>
      <dsp:spPr>
        <a:xfrm rot="10800000">
          <a:off x="1648560" y="2063829"/>
          <a:ext cx="1558192" cy="2522458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ctr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600" b="1" kern="1200" dirty="0"/>
        </a:p>
        <a:p>
          <a:pPr marL="0" lvl="0" indent="0" algn="ctr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Decentralized Platform</a:t>
          </a:r>
        </a:p>
      </dsp:txBody>
      <dsp:txXfrm rot="10800000">
        <a:off x="1696480" y="2063829"/>
        <a:ext cx="1462352" cy="2474538"/>
      </dsp:txXfrm>
    </dsp:sp>
    <dsp:sp modelId="{9C768440-DD94-49AD-9FA1-F66CD8E5C755}">
      <dsp:nvSpPr>
        <dsp:cNvPr id="0" name=""/>
        <dsp:cNvSpPr/>
      </dsp:nvSpPr>
      <dsp:spPr>
        <a:xfrm>
          <a:off x="3588021" y="360892"/>
          <a:ext cx="1083434" cy="13420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BA1622-F3CF-40A9-9BFE-5043565A7C34}">
      <dsp:nvSpPr>
        <dsp:cNvPr id="0" name=""/>
        <dsp:cNvSpPr/>
      </dsp:nvSpPr>
      <dsp:spPr>
        <a:xfrm rot="10800000">
          <a:off x="3569252" y="2045390"/>
          <a:ext cx="1418101" cy="2522458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600" b="1" kern="1200" dirty="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600" b="1" kern="1200" dirty="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Users/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Customers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/>
            <a:t>But,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b="1" kern="1200" dirty="0">
              <a:solidFill>
                <a:schemeClr val="accent3">
                  <a:lumMod val="60000"/>
                  <a:lumOff val="40000"/>
                </a:schemeClr>
              </a:solidFill>
            </a:rPr>
            <a:t>Contributors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600" b="1" kern="1200" dirty="0">
            <a:solidFill>
              <a:srgbClr val="FFC000"/>
            </a:solidFill>
            <a:highlight>
              <a:srgbClr val="000080"/>
            </a:highlight>
          </a:endParaRP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600" b="1" kern="1200" dirty="0">
            <a:solidFill>
              <a:srgbClr val="FFC000"/>
            </a:solidFill>
            <a:highlight>
              <a:srgbClr val="000080"/>
            </a:highlight>
          </a:endParaRPr>
        </a:p>
      </dsp:txBody>
      <dsp:txXfrm rot="10800000">
        <a:off x="3612863" y="2045390"/>
        <a:ext cx="1330879" cy="24788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0AA9E-6636-4FCD-9238-48D520406A15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F3762-E8B0-46A8-ACAD-1182FB6A12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0060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40422-28BA-4B7E-B017-14CF44660725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539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40422-28BA-4B7E-B017-14CF44660725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7957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40422-28BA-4B7E-B017-14CF44660725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3177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40422-28BA-4B7E-B017-14CF44660725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640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40422-28BA-4B7E-B017-14CF44660725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6403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40422-28BA-4B7E-B017-14CF44660725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6823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40422-28BA-4B7E-B017-14CF44660725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2974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40422-28BA-4B7E-B017-14CF44660725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915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40422-28BA-4B7E-B017-14CF44660725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1389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34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147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191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68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980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190713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0773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7079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25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293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49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445152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183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254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70620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43660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4694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8379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98925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93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63340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00572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5507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17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466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525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8314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68388&amp;picture=business-opportunities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ryptoconexion.com/lecciones-aprendidas-al-incorporar-a-1-millon-de-personas-a-web3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icciano.commons.gc.cuny.edu/2021/02/03/jeff-bezos-amazons-founder-will-step-down-as-ceo-later-this-year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sben.tistory.com/69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ecrypt.co/356931/bitcoin-mining-stocks-plunge-btc-price-drops-20-percent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www.savonia.fi/artikkelit/vastuullisuus-pk-yrityksen-kilpailutekijana-mista-aloittaa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creativecommons.org/licenses/by-nc/3.0/" TargetMode="External"/><Relationship Id="rId4" Type="http://schemas.openxmlformats.org/officeDocument/2006/relationships/hyperlink" Target="https://freepngimg.com/png/81988-achievement-trophy-yellow-award-gold-free-clipart-hq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7DAD5-40D6-06F1-E8C7-A5A55508D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33" y="2733411"/>
            <a:ext cx="4292600" cy="2093854"/>
          </a:xfrm>
          <a:solidFill>
            <a:schemeClr val="accent4">
              <a:lumMod val="5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C000"/>
                </a:solidFill>
              </a:rPr>
              <a:t>DEX3: </a:t>
            </a:r>
            <a:r>
              <a:rPr lang="en-US" sz="3600" dirty="0"/>
              <a:t>Constitutional Decentralized Business Ecosystem</a:t>
            </a:r>
            <a:endParaRPr lang="en-IN" sz="3600" dirty="0"/>
          </a:p>
        </p:txBody>
      </p:sp>
      <p:pic>
        <p:nvPicPr>
          <p:cNvPr id="5" name="Picture 4" descr="The image features a digital design with a central hexagonal logo, symbolizing DEX3, a platform for decentralized economic transactions and projects.&#10;&#10;AI-generated content may be incorrect.">
            <a:extLst>
              <a:ext uri="{FF2B5EF4-FFF2-40B4-BE49-F238E27FC236}">
                <a16:creationId xmlns:a16="http://schemas.microsoft.com/office/drawing/2014/main" id="{E5D89346-0D7E-956A-DDB8-F8925417F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700" y="701912"/>
            <a:ext cx="4757567" cy="61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893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89315-F2F7-F68D-7A50-2DE5791D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499" y="1007533"/>
            <a:ext cx="8887299" cy="276659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IN" dirty="0">
                <a:solidFill>
                  <a:srgbClr val="92D050"/>
                </a:solidFill>
              </a:rPr>
              <a:t>DEX3</a:t>
            </a:r>
            <a:br>
              <a:rPr lang="en-IN" dirty="0"/>
            </a:br>
            <a:r>
              <a:rPr lang="en-IN" sz="5400" dirty="0">
                <a:solidFill>
                  <a:srgbClr val="FFC000"/>
                </a:solidFill>
              </a:rPr>
              <a:t>OPPORTUNITY</a:t>
            </a:r>
            <a:br>
              <a:rPr lang="en-IN" dirty="0"/>
            </a:br>
            <a:r>
              <a:rPr lang="en-IN" sz="2000" dirty="0"/>
              <a:t>What DEX3 Can: What you have ; The Result if both unites</a:t>
            </a:r>
          </a:p>
        </p:txBody>
      </p:sp>
    </p:spTree>
    <p:extLst>
      <p:ext uri="{BB962C8B-B14F-4D97-AF65-F5344CB8AC3E}">
        <p14:creationId xmlns:p14="http://schemas.microsoft.com/office/powerpoint/2010/main" val="3007385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99F8-3C61-45F3-9671-DE6EE5063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351" y="1062717"/>
            <a:ext cx="3357819" cy="1397000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en-IN" sz="3200" b="1" dirty="0">
                <a:solidFill>
                  <a:schemeClr val="bg1"/>
                </a:solidFill>
              </a:rPr>
              <a:t>Components </a:t>
            </a:r>
            <a:br>
              <a:rPr lang="en-IN" sz="3200" b="1" dirty="0">
                <a:solidFill>
                  <a:schemeClr val="bg1"/>
                </a:solidFill>
              </a:rPr>
            </a:br>
            <a:r>
              <a:rPr lang="en-IN" sz="3200" b="1" dirty="0">
                <a:solidFill>
                  <a:schemeClr val="bg1"/>
                </a:solidFill>
              </a:rPr>
              <a:t>of </a:t>
            </a:r>
            <a:br>
              <a:rPr lang="en-IN" sz="3200" b="1" dirty="0">
                <a:solidFill>
                  <a:schemeClr val="bg1"/>
                </a:solidFill>
              </a:rPr>
            </a:br>
            <a:r>
              <a:rPr lang="en-IN" sz="3200" b="1" dirty="0">
                <a:solidFill>
                  <a:schemeClr val="bg1"/>
                </a:solidFill>
              </a:rPr>
              <a:t>Opportunity</a:t>
            </a:r>
          </a:p>
        </p:txBody>
      </p:sp>
      <p:pic>
        <p:nvPicPr>
          <p:cNvPr id="6" name="Picture Placeholder 5" descr="OPPORTUNITY.&#10;&#10;AI-generated content may be incorrect.">
            <a:extLst>
              <a:ext uri="{FF2B5EF4-FFF2-40B4-BE49-F238E27FC236}">
                <a16:creationId xmlns:a16="http://schemas.microsoft.com/office/drawing/2014/main" id="{9780D049-CEAF-7D56-88A1-A124B4D1E6C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3955" r="23955"/>
          <a:stretch>
            <a:fillRect/>
          </a:stretch>
        </p:blipFill>
        <p:spPr>
          <a:xfrm>
            <a:off x="451351" y="2612714"/>
            <a:ext cx="3357819" cy="366208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B65C86-3A63-8D3D-470A-8EE44C62652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77023" y="1062717"/>
            <a:ext cx="5112420" cy="5212080"/>
          </a:xfrm>
          <a:solidFill>
            <a:schemeClr val="bg2">
              <a:lumMod val="75000"/>
              <a:lumOff val="25000"/>
            </a:schemeClr>
          </a:solidFill>
        </p:spPr>
        <p:txBody>
          <a:bodyPr>
            <a:normAutofit fontScale="92500"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sz="3200" dirty="0"/>
              <a:t>Ownership 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3200" dirty="0"/>
              <a:t>Technology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3200" dirty="0"/>
              <a:t>Community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3200" dirty="0"/>
              <a:t>Resource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3200" dirty="0"/>
              <a:t>Global Reach 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3200" dirty="0"/>
              <a:t>Affiliate  System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3200" dirty="0"/>
              <a:t>Infrastructure</a:t>
            </a:r>
          </a:p>
          <a:p>
            <a:pPr marL="342900" indent="-342900">
              <a:buFont typeface="+mj-lt"/>
              <a:buAutoNum type="arabicPeriod"/>
            </a:pPr>
            <a:r>
              <a:rPr lang="en-IN" sz="3200" dirty="0"/>
              <a:t>Platform</a:t>
            </a:r>
          </a:p>
        </p:txBody>
      </p:sp>
    </p:spTree>
    <p:extLst>
      <p:ext uri="{BB962C8B-B14F-4D97-AF65-F5344CB8AC3E}">
        <p14:creationId xmlns:p14="http://schemas.microsoft.com/office/powerpoint/2010/main" val="1250790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74CA3-4BC2-646C-8D99-C058B5A73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7" y="205723"/>
            <a:ext cx="11734805" cy="787400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br>
              <a:rPr lang="en-IN" sz="5400" b="1" dirty="0">
                <a:solidFill>
                  <a:schemeClr val="bg1"/>
                </a:solidFill>
              </a:rPr>
            </a:br>
            <a:r>
              <a:rPr lang="en-IN" sz="5400" b="1" dirty="0">
                <a:solidFill>
                  <a:schemeClr val="bg1"/>
                </a:solidFill>
              </a:rPr>
              <a:t>DEX3: Parts &amp; Processes</a:t>
            </a:r>
            <a:endParaRPr lang="en-IN" sz="5400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9BDE211-7040-143E-B97E-93ACC2FE10B6}"/>
              </a:ext>
            </a:extLst>
          </p:cNvPr>
          <p:cNvGraphicFramePr>
            <a:graphicFrameLocks noGrp="1"/>
          </p:cNvGraphicFramePr>
          <p:nvPr>
            <p:ph sz="quarter" idx="18"/>
            <p:extLst>
              <p:ext uri="{D42A27DB-BD31-4B8C-83A1-F6EECF244321}">
                <p14:modId xmlns:p14="http://schemas.microsoft.com/office/powerpoint/2010/main" val="1589837124"/>
              </p:ext>
            </p:extLst>
          </p:nvPr>
        </p:nvGraphicFramePr>
        <p:xfrm>
          <a:off x="228597" y="1256029"/>
          <a:ext cx="6002871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323">
                  <a:extLst>
                    <a:ext uri="{9D8B030D-6E8A-4147-A177-3AD203B41FA5}">
                      <a16:colId xmlns:a16="http://schemas.microsoft.com/office/drawing/2014/main" val="627474881"/>
                    </a:ext>
                  </a:extLst>
                </a:gridCol>
                <a:gridCol w="2508614">
                  <a:extLst>
                    <a:ext uri="{9D8B030D-6E8A-4147-A177-3AD203B41FA5}">
                      <a16:colId xmlns:a16="http://schemas.microsoft.com/office/drawing/2014/main" val="4237033473"/>
                    </a:ext>
                  </a:extLst>
                </a:gridCol>
                <a:gridCol w="2937934">
                  <a:extLst>
                    <a:ext uri="{9D8B030D-6E8A-4147-A177-3AD203B41FA5}">
                      <a16:colId xmlns:a16="http://schemas.microsoft.com/office/drawing/2014/main" val="541763486"/>
                    </a:ext>
                  </a:extLst>
                </a:gridCol>
              </a:tblGrid>
              <a:tr h="552026">
                <a:tc>
                  <a:txBody>
                    <a:bodyPr/>
                    <a:lstStyle/>
                    <a:p>
                      <a:pPr algn="ctr"/>
                      <a:r>
                        <a:rPr lang="en-IN" dirty="0" err="1"/>
                        <a:t>Sl.No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6297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b="1" dirty="0"/>
                        <a:t>Contribution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sz="1600" b="0" dirty="0"/>
                        <a:t>100% Decentralized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b="1" dirty="0">
                          <a:solidFill>
                            <a:srgbClr val="C00000"/>
                          </a:solidFill>
                        </a:rPr>
                        <a:t>$100 </a:t>
                      </a:r>
                      <a:r>
                        <a:rPr lang="en-IN" dirty="0"/>
                        <a:t>or more; </a:t>
                      </a:r>
                    </a:p>
                    <a:p>
                      <a:pPr algn="l"/>
                      <a:r>
                        <a:rPr lang="en-IN" sz="1600" dirty="0"/>
                        <a:t>Fully/Partially/</a:t>
                      </a:r>
                      <a:r>
                        <a:rPr lang="en-IN" sz="1600" b="1" dirty="0"/>
                        <a:t>Zero </a:t>
                      </a:r>
                      <a:r>
                        <a:rPr lang="en-IN" sz="1600" b="0" dirty="0"/>
                        <a:t>Participation</a:t>
                      </a:r>
                      <a:r>
                        <a:rPr lang="en-IN" sz="1600" b="1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58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b="1" dirty="0"/>
                        <a:t>Technology</a:t>
                      </a:r>
                      <a:endParaRPr lang="en-IN" sz="18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sz="1600" b="0" dirty="0"/>
                        <a:t>Innovate &amp; Transform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b="1" dirty="0">
                          <a:solidFill>
                            <a:srgbClr val="C00000"/>
                          </a:solidFill>
                        </a:rPr>
                        <a:t>Web3</a:t>
                      </a:r>
                      <a:r>
                        <a:rPr lang="en-IN" dirty="0"/>
                        <a:t>/ Blockchain </a:t>
                      </a:r>
                    </a:p>
                    <a:p>
                      <a:pPr algn="l"/>
                      <a:r>
                        <a:rPr lang="en-IN" sz="1600" dirty="0"/>
                        <a:t>(+ AI &amp; Machine Learning)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366045"/>
                  </a:ext>
                </a:extLst>
              </a:tr>
              <a:tr h="407037"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b="1" dirty="0"/>
                        <a:t>Community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sz="1600" b="0" dirty="0"/>
                        <a:t>Limited time offer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lain" startAt="341"/>
                      </a:pPr>
                      <a:r>
                        <a:rPr lang="en-IN" b="1" dirty="0">
                          <a:solidFill>
                            <a:srgbClr val="C00000"/>
                          </a:solidFill>
                        </a:rPr>
                        <a:t> Capital Contributors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IN" sz="1600" dirty="0"/>
                        <a:t>(Founding Owners Forum)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86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b="1" dirty="0"/>
                        <a:t>Resource</a:t>
                      </a:r>
                    </a:p>
                    <a:p>
                      <a:pPr algn="l"/>
                      <a:r>
                        <a:rPr lang="en-IN" sz="1600" b="0" dirty="0"/>
                        <a:t>Unlimited Capital Reserve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IN" b="1" dirty="0">
                          <a:solidFill>
                            <a:srgbClr val="C00000"/>
                          </a:solidFill>
                        </a:rPr>
                        <a:t>Cryptocurrency:</a:t>
                      </a:r>
                      <a:r>
                        <a:rPr lang="en-IN" dirty="0"/>
                        <a:t> </a:t>
                      </a:r>
                      <a:endParaRPr lang="en-IN" sz="1600" dirty="0"/>
                    </a:p>
                    <a:p>
                      <a:pPr marL="0" indent="0" algn="l">
                        <a:buNone/>
                      </a:pPr>
                      <a:r>
                        <a:rPr lang="en-IN" sz="1600" dirty="0"/>
                        <a:t>Proof of Contribution Mining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088567"/>
                  </a:ext>
                </a:extLst>
              </a:tr>
            </a:tbl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3AEE3DD-4845-7116-20DB-293F28D074D7}"/>
              </a:ext>
            </a:extLst>
          </p:cNvPr>
          <p:cNvGraphicFramePr>
            <a:graphicFrameLocks noGrp="1"/>
          </p:cNvGraphicFramePr>
          <p:nvPr>
            <p:ph sz="quarter" idx="19"/>
            <p:extLst>
              <p:ext uri="{D42A27DB-BD31-4B8C-83A1-F6EECF244321}">
                <p14:modId xmlns:p14="http://schemas.microsoft.com/office/powerpoint/2010/main" val="2085419405"/>
              </p:ext>
            </p:extLst>
          </p:nvPr>
        </p:nvGraphicFramePr>
        <p:xfrm>
          <a:off x="6493934" y="3573040"/>
          <a:ext cx="5469468" cy="3079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1570026"/>
                    </a:ext>
                  </a:extLst>
                </a:gridCol>
                <a:gridCol w="2065866">
                  <a:extLst>
                    <a:ext uri="{9D8B030D-6E8A-4147-A177-3AD203B41FA5}">
                      <a16:colId xmlns:a16="http://schemas.microsoft.com/office/drawing/2014/main" val="3255563496"/>
                    </a:ext>
                  </a:extLst>
                </a:gridCol>
                <a:gridCol w="2895602">
                  <a:extLst>
                    <a:ext uri="{9D8B030D-6E8A-4147-A177-3AD203B41FA5}">
                      <a16:colId xmlns:a16="http://schemas.microsoft.com/office/drawing/2014/main" val="1012448515"/>
                    </a:ext>
                  </a:extLst>
                </a:gridCol>
              </a:tblGrid>
              <a:tr h="612336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Sl. </a:t>
                      </a:r>
                    </a:p>
                    <a:p>
                      <a:pPr algn="ctr"/>
                      <a:r>
                        <a:rPr lang="en-IN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099293"/>
                  </a:ext>
                </a:extLst>
              </a:tr>
              <a:tr h="5831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b="1" dirty="0"/>
                        <a:t>Global Reach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sz="1600" dirty="0"/>
                        <a:t>(DEX3 Role)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b="1" dirty="0">
                          <a:solidFill>
                            <a:srgbClr val="C00000"/>
                          </a:solidFill>
                        </a:rPr>
                        <a:t>Digital Marketing</a:t>
                      </a:r>
                      <a:r>
                        <a:rPr lang="en-IN" dirty="0"/>
                        <a:t>: </a:t>
                      </a:r>
                    </a:p>
                    <a:p>
                      <a:pPr algn="l"/>
                      <a:r>
                        <a:rPr lang="en-IN" sz="1600" dirty="0"/>
                        <a:t>SEO, SEM SMO, SMM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009963"/>
                  </a:ext>
                </a:extLst>
              </a:tr>
              <a:tr h="5831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b="1" dirty="0"/>
                        <a:t>Affiliate  Marketing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IN" sz="1600" dirty="0"/>
                        <a:t>(DEX3 Owners Role)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b="1" dirty="0">
                          <a:solidFill>
                            <a:srgbClr val="C00000"/>
                          </a:solidFill>
                        </a:rPr>
                        <a:t>Refer</a:t>
                      </a:r>
                      <a:r>
                        <a:rPr lang="en-IN" b="1" dirty="0"/>
                        <a:t> : </a:t>
                      </a:r>
                      <a:r>
                        <a:rPr lang="en-IN" dirty="0"/>
                        <a:t>Manual/ Digital path</a:t>
                      </a:r>
                    </a:p>
                    <a:p>
                      <a:pPr algn="l"/>
                      <a:r>
                        <a:rPr lang="en-IN" sz="1600" dirty="0"/>
                        <a:t>User To Contributor To Owner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324667"/>
                  </a:ext>
                </a:extLst>
              </a:tr>
              <a:tr h="583177">
                <a:tc>
                  <a:txBody>
                    <a:bodyPr/>
                    <a:lstStyle/>
                    <a:p>
                      <a:pPr marL="0" lvl="0" indent="0" algn="l">
                        <a:buClrTx/>
                        <a:buSzTx/>
                        <a:buFont typeface="+mj-lt"/>
                        <a:buNone/>
                      </a:pPr>
                      <a:r>
                        <a:rPr lang="en-IN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ClrTx/>
                        <a:buSzTx/>
                        <a:buFont typeface="+mj-lt"/>
                        <a:buNone/>
                      </a:pPr>
                      <a:r>
                        <a:rPr lang="en-IN" b="1" dirty="0"/>
                        <a:t>Infrastructure</a:t>
                      </a:r>
                      <a:r>
                        <a:rPr lang="en-IN" dirty="0"/>
                        <a:t> - </a:t>
                      </a:r>
                    </a:p>
                    <a:p>
                      <a:pPr marL="0" lvl="0" indent="0" algn="l">
                        <a:buClrTx/>
                        <a:buSzTx/>
                        <a:buFont typeface="+mj-lt"/>
                        <a:buNone/>
                      </a:pPr>
                      <a:r>
                        <a:rPr lang="en-IN" sz="1600" dirty="0"/>
                        <a:t>Built Digitally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b="1" dirty="0">
                          <a:solidFill>
                            <a:srgbClr val="C00000"/>
                          </a:solidFill>
                        </a:rPr>
                        <a:t>Software</a:t>
                      </a:r>
                      <a:r>
                        <a:rPr lang="en-IN" b="1" dirty="0"/>
                        <a:t>:</a:t>
                      </a:r>
                      <a:r>
                        <a:rPr lang="en-IN" dirty="0"/>
                        <a:t> </a:t>
                      </a:r>
                    </a:p>
                    <a:p>
                      <a:pPr algn="l"/>
                      <a:r>
                        <a:rPr lang="en-IN" sz="1600" dirty="0"/>
                        <a:t>Build, Process, Govern, 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803975"/>
                  </a:ext>
                </a:extLst>
              </a:tr>
              <a:tr h="610357"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ClrTx/>
                        <a:buSzTx/>
                        <a:buFont typeface="+mj-lt"/>
                        <a:buNone/>
                      </a:pPr>
                      <a:r>
                        <a:rPr lang="en-IN" b="1" dirty="0"/>
                        <a:t>Platform </a:t>
                      </a:r>
                      <a:r>
                        <a:rPr lang="en-IN" dirty="0"/>
                        <a:t>- </a:t>
                      </a:r>
                      <a:r>
                        <a:rPr lang="en-IN" sz="1600" dirty="0"/>
                        <a:t>Commercialization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600" dirty="0"/>
                        <a:t>Strategy Partners/ Products / Customers/ </a:t>
                      </a:r>
                      <a:r>
                        <a:rPr lang="en-IN" sz="1800" b="1" dirty="0">
                          <a:solidFill>
                            <a:srgbClr val="C00000"/>
                          </a:solidFill>
                        </a:rPr>
                        <a:t>Marketplace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513869"/>
                  </a:ext>
                </a:extLst>
              </a:tr>
            </a:tbl>
          </a:graphicData>
        </a:graphic>
      </p:graphicFrame>
      <p:sp>
        <p:nvSpPr>
          <p:cNvPr id="4" name="Arrow: Right 3">
            <a:extLst>
              <a:ext uri="{FF2B5EF4-FFF2-40B4-BE49-F238E27FC236}">
                <a16:creationId xmlns:a16="http://schemas.microsoft.com/office/drawing/2014/main" id="{0275F748-D9C5-D455-1182-6D76E7613EE7}"/>
              </a:ext>
            </a:extLst>
          </p:cNvPr>
          <p:cNvSpPr/>
          <p:nvPr/>
        </p:nvSpPr>
        <p:spPr>
          <a:xfrm>
            <a:off x="9653009" y="3873483"/>
            <a:ext cx="176790" cy="110066"/>
          </a:xfrm>
          <a:prstGeom prst="rightArrow">
            <a:avLst>
              <a:gd name="adj1" fmla="val 50000"/>
              <a:gd name="adj2" fmla="val 40786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45B9856-CEFA-8D4D-0EA3-270C578D7F14}"/>
              </a:ext>
            </a:extLst>
          </p:cNvPr>
          <p:cNvSpPr/>
          <p:nvPr/>
        </p:nvSpPr>
        <p:spPr>
          <a:xfrm>
            <a:off x="10888639" y="3873483"/>
            <a:ext cx="176790" cy="110066"/>
          </a:xfrm>
          <a:prstGeom prst="rightArrow">
            <a:avLst>
              <a:gd name="adj1" fmla="val 50000"/>
              <a:gd name="adj2" fmla="val 40786"/>
            </a:avLst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52611C-90D3-AE61-9254-AD988614FB82}"/>
              </a:ext>
            </a:extLst>
          </p:cNvPr>
          <p:cNvSpPr txBox="1"/>
          <p:nvPr/>
        </p:nvSpPr>
        <p:spPr>
          <a:xfrm>
            <a:off x="1540933" y="5112658"/>
            <a:ext cx="2121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rgbClr val="00B050"/>
                </a:solidFill>
                <a:latin typeface="Agency FB" panose="020B0503020202020204" pitchFamily="34" charset="0"/>
              </a:rPr>
              <a:t>What DEX3 Can</a:t>
            </a:r>
          </a:p>
        </p:txBody>
      </p:sp>
    </p:spTree>
    <p:extLst>
      <p:ext uri="{BB962C8B-B14F-4D97-AF65-F5344CB8AC3E}">
        <p14:creationId xmlns:p14="http://schemas.microsoft.com/office/powerpoint/2010/main" val="1016377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BFAE7-14FE-DBBD-6ED9-0C71BBB8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171" y="812800"/>
            <a:ext cx="6751127" cy="1204283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N" sz="4800" b="1" dirty="0">
                <a:solidFill>
                  <a:srgbClr val="FFC000"/>
                </a:solidFill>
              </a:rPr>
              <a:t>Your Participation</a:t>
            </a:r>
            <a:br>
              <a:rPr lang="en-IN" sz="4800" b="1" dirty="0">
                <a:solidFill>
                  <a:srgbClr val="FFC000"/>
                </a:solidFill>
              </a:rPr>
            </a:br>
            <a:r>
              <a:rPr lang="en-IN" sz="2700" dirty="0">
                <a:latin typeface="Agency FB" panose="020B0503020202020204" pitchFamily="34" charset="0"/>
              </a:rPr>
              <a:t>Human Capability is the Capital</a:t>
            </a:r>
            <a:endParaRPr lang="en-IN" sz="4800" b="1" dirty="0">
              <a:solidFill>
                <a:srgbClr val="FFC000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347161B-507B-8436-3C25-2B8E4D0BCB8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293239587"/>
              </p:ext>
            </p:extLst>
          </p:nvPr>
        </p:nvGraphicFramePr>
        <p:xfrm>
          <a:off x="312171" y="2420620"/>
          <a:ext cx="6756400" cy="201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575">
                  <a:extLst>
                    <a:ext uri="{9D8B030D-6E8A-4147-A177-3AD203B41FA5}">
                      <a16:colId xmlns:a16="http://schemas.microsoft.com/office/drawing/2014/main" val="9583320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val="853415663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2667277764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1981060062"/>
                    </a:ext>
                  </a:extLst>
                </a:gridCol>
              </a:tblGrid>
              <a:tr h="342265">
                <a:tc>
                  <a:txBody>
                    <a:bodyPr/>
                    <a:lstStyle/>
                    <a:p>
                      <a:r>
                        <a:rPr lang="en-IN" dirty="0"/>
                        <a:t>Participation</a:t>
                      </a:r>
                    </a:p>
                  </a:txBody>
                  <a:tcPr>
                    <a:solidFill>
                      <a:schemeClr val="tx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Primary</a:t>
                      </a:r>
                    </a:p>
                  </a:txBody>
                  <a:tcPr>
                    <a:solidFill>
                      <a:schemeClr val="tx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Secondary</a:t>
                      </a:r>
                    </a:p>
                  </a:txBody>
                  <a:tcPr>
                    <a:solidFill>
                      <a:schemeClr val="tx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Investment</a:t>
                      </a:r>
                    </a:p>
                  </a:txBody>
                  <a:tcPr>
                    <a:solidFill>
                      <a:schemeClr val="tx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05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Zero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 Nil 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Nil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C00000"/>
                          </a:solidFill>
                        </a:rPr>
                        <a:t>$ 100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14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Partial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Participation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b="1" dirty="0">
                          <a:solidFill>
                            <a:srgbClr val="C00000"/>
                          </a:solidFill>
                        </a:rPr>
                        <a:t>Referral Contribution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$ 100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2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Fully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Become </a:t>
                      </a:r>
                    </a:p>
                    <a:p>
                      <a:r>
                        <a:rPr lang="en-IN" b="1" dirty="0">
                          <a:solidFill>
                            <a:srgbClr val="C00000"/>
                          </a:solidFill>
                        </a:rPr>
                        <a:t>Elite </a:t>
                      </a:r>
                      <a:r>
                        <a:rPr lang="en-IN" dirty="0"/>
                        <a:t>Rank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Become </a:t>
                      </a:r>
                      <a:r>
                        <a:rPr lang="en-IN" b="1" dirty="0">
                          <a:solidFill>
                            <a:srgbClr val="C00000"/>
                          </a:solidFill>
                        </a:rPr>
                        <a:t>Steward</a:t>
                      </a:r>
                      <a:r>
                        <a:rPr lang="en-IN" dirty="0"/>
                        <a:t> Rank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$ 4000 or above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612377"/>
                  </a:ext>
                </a:extLst>
              </a:tr>
            </a:tbl>
          </a:graphicData>
        </a:graphic>
      </p:graphicFrame>
      <p:pic>
        <p:nvPicPr>
          <p:cNvPr id="13" name="Picture Placeholder 12" descr="The image illustrates a tiered contribution and referral program for a community platform, where users can earn credits (GCP) based on their participation level, and refer others to join.&#10;&#10;AI-generated content may be incorrect.">
            <a:extLst>
              <a:ext uri="{FF2B5EF4-FFF2-40B4-BE49-F238E27FC236}">
                <a16:creationId xmlns:a16="http://schemas.microsoft.com/office/drawing/2014/main" id="{D681DE4A-0FFC-D0BC-EA75-4B72F8F76A1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74" b="74"/>
          <a:stretch/>
        </p:blipFill>
        <p:spPr>
          <a:xfrm>
            <a:off x="8339667" y="812800"/>
            <a:ext cx="3293533" cy="4940300"/>
          </a:xfrm>
          <a:prstGeom prst="rect">
            <a:avLst/>
          </a:prstGeom>
          <a:blipFill>
            <a:blip r:embed="rId3">
              <a:alphaModFix amt="60000"/>
            </a:blip>
            <a:stretch>
              <a:fillRect/>
            </a:stretch>
          </a:blip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522C85-9AF7-B038-9B8B-B23547A4B1D2}"/>
              </a:ext>
            </a:extLst>
          </p:cNvPr>
          <p:cNvSpPr txBox="1"/>
          <p:nvPr/>
        </p:nvSpPr>
        <p:spPr>
          <a:xfrm>
            <a:off x="2408377" y="5122390"/>
            <a:ext cx="2085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rgbClr val="00B050"/>
                </a:solidFill>
                <a:latin typeface="Agency FB" panose="020B0503020202020204" pitchFamily="34" charset="0"/>
              </a:rPr>
              <a:t>What You Have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220352-AB30-D5A4-56F4-0FC9DE4668C0}"/>
              </a:ext>
            </a:extLst>
          </p:cNvPr>
          <p:cNvSpPr txBox="1"/>
          <p:nvPr/>
        </p:nvSpPr>
        <p:spPr>
          <a:xfrm>
            <a:off x="8531547" y="5926667"/>
            <a:ext cx="3297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dirty="0">
                <a:solidFill>
                  <a:srgbClr val="00B050"/>
                </a:solidFill>
                <a:latin typeface="Agency FB" panose="020B0503020202020204" pitchFamily="34" charset="0"/>
              </a:rPr>
              <a:t>The Result if both unites</a:t>
            </a:r>
          </a:p>
        </p:txBody>
      </p:sp>
    </p:spTree>
    <p:extLst>
      <p:ext uri="{BB962C8B-B14F-4D97-AF65-F5344CB8AC3E}">
        <p14:creationId xmlns:p14="http://schemas.microsoft.com/office/powerpoint/2010/main" val="4288949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A3BC9-0706-0618-EE8F-B1FCF3388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EDA84-989C-4B9A-96FC-5FE696559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499" y="1007533"/>
            <a:ext cx="8887299" cy="276659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IN" dirty="0">
                <a:solidFill>
                  <a:srgbClr val="FFC000"/>
                </a:solidFill>
              </a:rPr>
              <a:t>PART-I</a:t>
            </a:r>
            <a:br>
              <a:rPr lang="en-IN" dirty="0"/>
            </a:br>
            <a:r>
              <a:rPr lang="en-IN" sz="5400" dirty="0">
                <a:solidFill>
                  <a:schemeClr val="tx2"/>
                </a:solidFill>
              </a:rPr>
              <a:t>TECHNOLOGY</a:t>
            </a:r>
            <a:br>
              <a:rPr lang="en-IN" dirty="0"/>
            </a:br>
            <a:r>
              <a:rPr lang="en-IN" sz="4800" dirty="0">
                <a:solidFill>
                  <a:srgbClr val="00B050"/>
                </a:solidFill>
              </a:rPr>
              <a:t>The Digital Construction</a:t>
            </a:r>
          </a:p>
        </p:txBody>
      </p:sp>
    </p:spTree>
    <p:extLst>
      <p:ext uri="{BB962C8B-B14F-4D97-AF65-F5344CB8AC3E}">
        <p14:creationId xmlns:p14="http://schemas.microsoft.com/office/powerpoint/2010/main" val="934414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1F9ED-A9FA-8212-EEE0-C19D8F357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169" y="1903679"/>
            <a:ext cx="7591213" cy="92418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The Story of Human Progress</a:t>
            </a:r>
            <a:br>
              <a:rPr lang="en-US" dirty="0"/>
            </a:b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FF2B4F-407C-2032-0962-BA7D495D8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65080" y="5192743"/>
            <a:ext cx="4386693" cy="1176056"/>
          </a:xfrm>
          <a:solidFill>
            <a:schemeClr val="accent4">
              <a:lumMod val="50000"/>
            </a:schemeClr>
          </a:solidFill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2"/>
                </a:solidFill>
              </a:rPr>
              <a:t>A powerful technology can create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2"/>
                </a:solidFill>
              </a:rPr>
              <a:t>an entirely new economic architecture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2"/>
                </a:solidFill>
              </a:rPr>
              <a:t>around existing human needs.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B905E8-95E3-272B-6873-8CCA8B54FFBB}"/>
              </a:ext>
            </a:extLst>
          </p:cNvPr>
          <p:cNvSpPr txBox="1"/>
          <p:nvPr/>
        </p:nvSpPr>
        <p:spPr>
          <a:xfrm>
            <a:off x="75005" y="3941036"/>
            <a:ext cx="3087295" cy="92333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  <a:highlight>
                  <a:srgbClr val="000080"/>
                </a:highlight>
              </a:rPr>
              <a:t>The human need existed first;</a:t>
            </a:r>
          </a:p>
          <a:p>
            <a:r>
              <a:rPr lang="en-US" dirty="0">
                <a:solidFill>
                  <a:srgbClr val="FFFF00"/>
                </a:solidFill>
                <a:highlight>
                  <a:srgbClr val="000080"/>
                </a:highlight>
              </a:rPr>
              <a:t>technology reorganized how it could be fulfilled</a:t>
            </a:r>
            <a:endParaRPr lang="en-IN" dirty="0">
              <a:solidFill>
                <a:srgbClr val="FFFF00"/>
              </a:solidFill>
              <a:highlight>
                <a:srgbClr val="000080"/>
              </a:highlight>
            </a:endParaRPr>
          </a:p>
        </p:txBody>
      </p:sp>
      <p:pic>
        <p:nvPicPr>
          <p:cNvPr id="6" name="Picture 5" descr="A hand is holding a globe surrounded by digital network icons, suggesting a futuristic web 3.0 interface.">
            <a:extLst>
              <a:ext uri="{FF2B5EF4-FFF2-40B4-BE49-F238E27FC236}">
                <a16:creationId xmlns:a16="http://schemas.microsoft.com/office/drawing/2014/main" id="{2221E3F7-0BE0-FA76-467C-4A482E004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61403" y="3915118"/>
            <a:ext cx="4562944" cy="255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0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FD8788C-2AD8-05EA-D0A3-9B2AD62E80FD}"/>
              </a:ext>
            </a:extLst>
          </p:cNvPr>
          <p:cNvGraphicFramePr>
            <a:graphicFrameLocks noGrp="1"/>
          </p:cNvGraphicFramePr>
          <p:nvPr>
            <p:ph sz="quarter" idx="14"/>
          </p:nvPr>
        </p:nvGraphicFramePr>
        <p:xfrm>
          <a:off x="635212" y="1140590"/>
          <a:ext cx="9511965" cy="3528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264">
                  <a:extLst>
                    <a:ext uri="{9D8B030D-6E8A-4147-A177-3AD203B41FA5}">
                      <a16:colId xmlns:a16="http://schemas.microsoft.com/office/drawing/2014/main" val="2721631255"/>
                    </a:ext>
                  </a:extLst>
                </a:gridCol>
                <a:gridCol w="2121763">
                  <a:extLst>
                    <a:ext uri="{9D8B030D-6E8A-4147-A177-3AD203B41FA5}">
                      <a16:colId xmlns:a16="http://schemas.microsoft.com/office/drawing/2014/main" val="2150270438"/>
                    </a:ext>
                  </a:extLst>
                </a:gridCol>
                <a:gridCol w="2246050">
                  <a:extLst>
                    <a:ext uri="{9D8B030D-6E8A-4147-A177-3AD203B41FA5}">
                      <a16:colId xmlns:a16="http://schemas.microsoft.com/office/drawing/2014/main" val="2931642950"/>
                    </a:ext>
                  </a:extLst>
                </a:gridCol>
                <a:gridCol w="3781888">
                  <a:extLst>
                    <a:ext uri="{9D8B030D-6E8A-4147-A177-3AD203B41FA5}">
                      <a16:colId xmlns:a16="http://schemas.microsoft.com/office/drawing/2014/main" val="3131802667"/>
                    </a:ext>
                  </a:extLst>
                </a:gridCol>
              </a:tblGrid>
              <a:tr h="4726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Feature</a:t>
                      </a: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Web 1.0</a:t>
                      </a: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Web 2.0</a:t>
                      </a: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Web 3.0</a:t>
                      </a: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84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Concept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Read only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Read + Write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 dirty="0">
                          <a:solidFill>
                            <a:schemeClr val="bg2"/>
                          </a:solidFill>
                        </a:rPr>
                        <a:t>Read + Write + Own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91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Period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1990 - 2000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2000 - Present 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2010- still developing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992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User role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Reader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Creator and participant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800" b="1" dirty="0">
                          <a:solidFill>
                            <a:schemeClr val="bg2"/>
                          </a:solidFill>
                        </a:rPr>
                        <a:t>Owner and participant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003665"/>
                  </a:ext>
                </a:extLst>
              </a:tr>
              <a:tr h="3842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>
                          <a:solidFill>
                            <a:schemeClr val="bg2"/>
                          </a:solidFill>
                        </a:rPr>
                        <a:t>Governance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>
                          <a:solidFill>
                            <a:schemeClr val="bg2"/>
                          </a:solidFill>
                        </a:rPr>
                        <a:t>Website owner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>
                          <a:solidFill>
                            <a:schemeClr val="bg2"/>
                          </a:solidFill>
                        </a:rPr>
                        <a:t>Platform operator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Community-based governance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0133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Architecture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Mostly static websites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Centralized Platform with Cloud services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Decentralized systems </a:t>
                      </a:r>
                      <a:r>
                        <a:rPr lang="en-IN" sz="1600" baseline="0" dirty="0">
                          <a:solidFill>
                            <a:schemeClr val="bg2"/>
                          </a:solidFill>
                        </a:rPr>
                        <a:t>with</a:t>
                      </a: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 Conventional infrastructure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32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>
                          <a:solidFill>
                            <a:schemeClr val="bg2"/>
                          </a:solidFill>
                        </a:rPr>
                        <a:t>Transactions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Traditional payments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Digital payments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dirty="0">
                          <a:solidFill>
                            <a:schemeClr val="bg2"/>
                          </a:solidFill>
                        </a:rPr>
                        <a:t>Cryptocurrency and smart contracts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97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Examples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Yahoo, Netscape, AOL,</a:t>
                      </a:r>
                      <a:r>
                        <a:rPr lang="en-US" sz="1600" baseline="0" dirty="0">
                          <a:solidFill>
                            <a:schemeClr val="bg2"/>
                          </a:solidFill>
                        </a:rPr>
                        <a:t> GeoCities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Meta, YouTube, Google, Amazon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Bitcoin, Ethereum, Solana, Uniswap</a:t>
                      </a:r>
                      <a:endParaRPr lang="en-IN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361262"/>
                  </a:ext>
                </a:extLst>
              </a:tr>
            </a:tbl>
          </a:graphicData>
        </a:graphic>
      </p:graphicFrame>
      <p:pic>
        <p:nvPicPr>
          <p:cNvPr id="13" name="Picture 12" descr="Bitcoin Symbol and Logo Origins">
            <a:extLst>
              <a:ext uri="{FF2B5EF4-FFF2-40B4-BE49-F238E27FC236}">
                <a16:creationId xmlns:a16="http://schemas.microsoft.com/office/drawing/2014/main" id="{4334539B-9DD1-5DE7-0DAD-83ED3834A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856" y="5286257"/>
            <a:ext cx="844550" cy="8445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2169B7-714C-D49F-3CB6-D52165A9CC26}"/>
              </a:ext>
            </a:extLst>
          </p:cNvPr>
          <p:cNvSpPr txBox="1"/>
          <p:nvPr/>
        </p:nvSpPr>
        <p:spPr>
          <a:xfrm>
            <a:off x="516444" y="6139685"/>
            <a:ext cx="2387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sz="1400" dirty="0">
                <a:solidFill>
                  <a:srgbClr val="FFFF00"/>
                </a:solidFill>
              </a:rPr>
              <a:t>Decentralized digital money</a:t>
            </a:r>
          </a:p>
        </p:txBody>
      </p:sp>
      <p:pic>
        <p:nvPicPr>
          <p:cNvPr id="2" name="Picture 1" descr="Mantic | Prediction Market Protocol">
            <a:extLst>
              <a:ext uri="{FF2B5EF4-FFF2-40B4-BE49-F238E27FC236}">
                <a16:creationId xmlns:a16="http://schemas.microsoft.com/office/drawing/2014/main" id="{4886FEAA-E399-1743-10B5-73A1126ED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3660098" y="5277381"/>
            <a:ext cx="844549" cy="844549"/>
          </a:xfrm>
          <a:prstGeom prst="rect">
            <a:avLst/>
          </a:prstGeom>
        </p:spPr>
      </p:pic>
      <p:pic>
        <p:nvPicPr>
          <p:cNvPr id="3" name="Picture 2" descr="Jobs | Solana Network Opportunities Job Board">
            <a:extLst>
              <a:ext uri="{FF2B5EF4-FFF2-40B4-BE49-F238E27FC236}">
                <a16:creationId xmlns:a16="http://schemas.microsoft.com/office/drawing/2014/main" id="{97BB4E16-6A79-B9A8-BCD0-740FBA349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2883" y="5295135"/>
            <a:ext cx="826795" cy="8267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 descr="File:Uniswap Logo.svg - Wikimedia Commons">
            <a:extLst>
              <a:ext uri="{FF2B5EF4-FFF2-40B4-BE49-F238E27FC236}">
                <a16:creationId xmlns:a16="http://schemas.microsoft.com/office/drawing/2014/main" id="{7ACD1883-6926-03F5-4689-5998FA6F54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4582" y="5313101"/>
            <a:ext cx="845649" cy="8445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151372-F2F5-FF07-4206-16AF149AAAE0}"/>
              </a:ext>
            </a:extLst>
          </p:cNvPr>
          <p:cNvSpPr txBox="1"/>
          <p:nvPr/>
        </p:nvSpPr>
        <p:spPr>
          <a:xfrm>
            <a:off x="3069917" y="6159002"/>
            <a:ext cx="2024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>
                <a:solidFill>
                  <a:srgbClr val="FFFF00"/>
                </a:solidFill>
              </a:rPr>
              <a:t>Smart-contract platform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F4080C-0F85-77BA-CDF0-EE040173CAFD}"/>
              </a:ext>
            </a:extLst>
          </p:cNvPr>
          <p:cNvSpPr txBox="1"/>
          <p:nvPr/>
        </p:nvSpPr>
        <p:spPr>
          <a:xfrm>
            <a:off x="7647383" y="6171682"/>
            <a:ext cx="2742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dirty="0">
                <a:solidFill>
                  <a:srgbClr val="FFFF00"/>
                </a:solidFill>
              </a:rPr>
              <a:t>Decentralized exchange protocol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C06C05-71BB-C23D-3A6C-DB731CF43945}"/>
              </a:ext>
            </a:extLst>
          </p:cNvPr>
          <p:cNvSpPr txBox="1"/>
          <p:nvPr/>
        </p:nvSpPr>
        <p:spPr>
          <a:xfrm>
            <a:off x="5391194" y="6171682"/>
            <a:ext cx="2090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>
                <a:solidFill>
                  <a:srgbClr val="FFFF00"/>
                </a:solidFill>
              </a:rPr>
              <a:t>Blockchain infrastructure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7820E2-65A9-9AB1-77AD-47BFADCB072C}"/>
              </a:ext>
            </a:extLst>
          </p:cNvPr>
          <p:cNvSpPr txBox="1"/>
          <p:nvPr/>
        </p:nvSpPr>
        <p:spPr>
          <a:xfrm>
            <a:off x="635212" y="169976"/>
            <a:ext cx="9511965" cy="707886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solidFill>
                  <a:srgbClr val="FFC000"/>
                </a:solidFill>
              </a:rPr>
              <a:t>A paradigm shift, the WEB3</a:t>
            </a:r>
          </a:p>
        </p:txBody>
      </p:sp>
    </p:spTree>
    <p:extLst>
      <p:ext uri="{BB962C8B-B14F-4D97-AF65-F5344CB8AC3E}">
        <p14:creationId xmlns:p14="http://schemas.microsoft.com/office/powerpoint/2010/main" val="1875655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237E8D4-FC70-27D4-6604-7464E3CE0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003" y="1023154"/>
            <a:ext cx="7039994" cy="731520"/>
          </a:xfrm>
          <a:ln w="127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>
            <a:normAutofit/>
          </a:bodyPr>
          <a:lstStyle/>
          <a:p>
            <a:r>
              <a:rPr lang="en-IN" sz="4000" dirty="0">
                <a:solidFill>
                  <a:srgbClr val="FFFF00"/>
                </a:solidFill>
              </a:rPr>
              <a:t>       </a:t>
            </a:r>
            <a:r>
              <a:rPr lang="en-IN" sz="4000" b="1" dirty="0">
                <a:solidFill>
                  <a:srgbClr val="FFC000"/>
                </a:solidFill>
              </a:rPr>
              <a:t>WEB 2.O CONTEXT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DD5C41-1321-50E6-10C7-87CF0B7C1F9B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612558" y="2085870"/>
          <a:ext cx="11008311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98">
                  <a:extLst>
                    <a:ext uri="{9D8B030D-6E8A-4147-A177-3AD203B41FA5}">
                      <a16:colId xmlns:a16="http://schemas.microsoft.com/office/drawing/2014/main" val="4155282548"/>
                    </a:ext>
                  </a:extLst>
                </a:gridCol>
                <a:gridCol w="2920754">
                  <a:extLst>
                    <a:ext uri="{9D8B030D-6E8A-4147-A177-3AD203B41FA5}">
                      <a16:colId xmlns:a16="http://schemas.microsoft.com/office/drawing/2014/main" val="2112009208"/>
                    </a:ext>
                  </a:extLst>
                </a:gridCol>
                <a:gridCol w="6019059">
                  <a:extLst>
                    <a:ext uri="{9D8B030D-6E8A-4147-A177-3AD203B41FA5}">
                      <a16:colId xmlns:a16="http://schemas.microsoft.com/office/drawing/2014/main" val="3154871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solidFill>
                            <a:srgbClr val="FFC000"/>
                          </a:solidFill>
                        </a:rPr>
                        <a:t>CONCERN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solidFill>
                            <a:srgbClr val="FFC000"/>
                          </a:solidFill>
                        </a:rPr>
                        <a:t>PURPOSE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solidFill>
                            <a:srgbClr val="FFC000"/>
                          </a:solidFill>
                        </a:rPr>
                        <a:t>REQUIREMENTS</a:t>
                      </a:r>
                    </a:p>
                  </a:txBody>
                  <a:tcPr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406277"/>
                  </a:ext>
                </a:extLst>
              </a:tr>
              <a:tr h="176423"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Ola/Uber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Mobility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Smartphone + GPS + Software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34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OYO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Hospitality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Internet + Mobile + digital distribution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4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 dirty="0"/>
                        <a:t>Paytm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/>
                        <a:t>Payments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Transaction + </a:t>
                      </a:r>
                      <a:r>
                        <a:rPr lang="en-IN" b="0" dirty="0"/>
                        <a:t>Mobile + digital infrastructure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93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Swiggy/Zomato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Food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Mobile + logistics + digital infrastructure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46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 dirty="0" err="1">
                          <a:solidFill>
                            <a:schemeClr val="bg2"/>
                          </a:solidFill>
                        </a:rPr>
                        <a:t>Zepto</a:t>
                      </a:r>
                      <a:endParaRPr lang="en-IN" b="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Retails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Digital infrastructure + fulfilment + logistics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40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Netflix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Entertainment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0" dirty="0">
                          <a:solidFill>
                            <a:schemeClr val="bg2"/>
                          </a:solidFill>
                        </a:rPr>
                        <a:t>Internet + Streaming + Content Platform</a:t>
                      </a:r>
                    </a:p>
                  </a:txBody>
                  <a:tcPr anchor="ctr">
                    <a:solidFill>
                      <a:schemeClr val="tx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786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7587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9D37-7BAA-DB74-F619-F5D6D6A61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386" y="726146"/>
            <a:ext cx="2939186" cy="841990"/>
          </a:xfrm>
        </p:spPr>
        <p:txBody>
          <a:bodyPr>
            <a:normAutofit/>
          </a:bodyPr>
          <a:lstStyle/>
          <a:p>
            <a:r>
              <a:rPr lang="en-IN" dirty="0"/>
              <a:t>Technology &amp; Marketplace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1BBD4-B0AF-5F4A-FF8F-5A981BD4DD1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43133" y="1918145"/>
            <a:ext cx="5342466" cy="4133032"/>
          </a:xfrm>
        </p:spPr>
        <p:txBody>
          <a:bodyPr>
            <a:normAutofit fontScale="85000" lnSpcReduction="20000"/>
          </a:bodyPr>
          <a:lstStyle/>
          <a:p>
            <a:pPr algn="ctr">
              <a:spcAft>
                <a:spcPts val="800"/>
              </a:spcAft>
              <a:defRPr sz="2300" b="0">
                <a:solidFill>
                  <a:srgbClr val="1F4E79"/>
                </a:solidFill>
                <a:latin typeface="Aptos"/>
              </a:defRPr>
            </a:pPr>
            <a:r>
              <a:rPr lang="en-IN" dirty="0">
                <a:solidFill>
                  <a:schemeClr val="tx2"/>
                </a:solidFill>
              </a:rPr>
              <a:t>INTERNET</a:t>
            </a:r>
          </a:p>
          <a:p>
            <a:pPr algn="ctr">
              <a:spcAft>
                <a:spcPts val="800"/>
              </a:spcAft>
              <a:defRPr sz="2300" b="0">
                <a:solidFill>
                  <a:srgbClr val="1F4E79"/>
                </a:solidFill>
                <a:latin typeface="Aptos"/>
              </a:defRPr>
            </a:pPr>
            <a:r>
              <a:rPr lang="en-IN" sz="3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↓</a:t>
            </a:r>
          </a:p>
          <a:p>
            <a:pPr algn="ctr">
              <a:spcAft>
                <a:spcPts val="800"/>
              </a:spcAft>
              <a:defRPr sz="2300" b="0">
                <a:solidFill>
                  <a:srgbClr val="1F4E79"/>
                </a:solidFill>
                <a:latin typeface="Aptos"/>
              </a:defRPr>
            </a:pPr>
            <a:r>
              <a:rPr lang="en-IN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Global Connectivity</a:t>
            </a:r>
          </a:p>
          <a:p>
            <a:pPr algn="ctr">
              <a:spcAft>
                <a:spcPts val="800"/>
              </a:spcAft>
              <a:defRPr sz="2300" b="0">
                <a:solidFill>
                  <a:srgbClr val="1F4E79"/>
                </a:solidFill>
                <a:latin typeface="Aptos"/>
              </a:defRPr>
            </a:pPr>
            <a:r>
              <a:rPr lang="en-IN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↓</a:t>
            </a:r>
          </a:p>
          <a:p>
            <a:pPr algn="ctr">
              <a:spcAft>
                <a:spcPts val="800"/>
              </a:spcAft>
              <a:defRPr sz="2300" b="0">
                <a:solidFill>
                  <a:srgbClr val="1F4E79"/>
                </a:solidFill>
                <a:latin typeface="Aptos"/>
              </a:defRPr>
            </a:pPr>
            <a:r>
              <a:rPr lang="en-IN" dirty="0">
                <a:solidFill>
                  <a:srgbClr val="FFC000"/>
                </a:solidFill>
              </a:rPr>
              <a:t>Vendors + Marketplace + Customers + Technology + Logistics</a:t>
            </a:r>
          </a:p>
          <a:p>
            <a:pPr algn="ctr">
              <a:spcAft>
                <a:spcPts val="800"/>
              </a:spcAft>
              <a:defRPr sz="2300" b="0">
                <a:solidFill>
                  <a:srgbClr val="1F4E79"/>
                </a:solidFill>
                <a:latin typeface="Aptos"/>
              </a:defRPr>
            </a:pPr>
            <a:r>
              <a:rPr lang="en-IN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↓</a:t>
            </a:r>
          </a:p>
          <a:p>
            <a:pPr algn="ctr">
              <a:spcAft>
                <a:spcPts val="800"/>
              </a:spcAft>
              <a:defRPr sz="2300" b="0">
                <a:solidFill>
                  <a:srgbClr val="1F4E79"/>
                </a:solidFill>
                <a:latin typeface="Aptos"/>
              </a:defRPr>
            </a:pPr>
            <a:r>
              <a:rPr lang="en-IN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Global Commerce</a:t>
            </a:r>
          </a:p>
        </p:txBody>
      </p:sp>
      <p:pic>
        <p:nvPicPr>
          <p:cNvPr id="5" name="Picture 4" descr="A man in a suit and tie is presenting in front of a black background with an Amazon logo.">
            <a:extLst>
              <a:ext uri="{FF2B5EF4-FFF2-40B4-BE49-F238E27FC236}">
                <a16:creationId xmlns:a16="http://schemas.microsoft.com/office/drawing/2014/main" id="{7B1C5AA6-6307-D7B6-D6C5-9383E1695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8011" y="1711133"/>
            <a:ext cx="6185122" cy="419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256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6E8E706-C1E6-9DD6-1C73-DC5F81A29E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105597"/>
              </p:ext>
            </p:extLst>
          </p:nvPr>
        </p:nvGraphicFramePr>
        <p:xfrm>
          <a:off x="222098" y="2758865"/>
          <a:ext cx="5950102" cy="3988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6393">
                  <a:extLst>
                    <a:ext uri="{9D8B030D-6E8A-4147-A177-3AD203B41FA5}">
                      <a16:colId xmlns:a16="http://schemas.microsoft.com/office/drawing/2014/main" val="1748289770"/>
                    </a:ext>
                  </a:extLst>
                </a:gridCol>
                <a:gridCol w="5013709">
                  <a:extLst>
                    <a:ext uri="{9D8B030D-6E8A-4147-A177-3AD203B41FA5}">
                      <a16:colId xmlns:a16="http://schemas.microsoft.com/office/drawing/2014/main" val="2074796745"/>
                    </a:ext>
                  </a:extLst>
                </a:gridCol>
              </a:tblGrid>
              <a:tr h="26978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Period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Happenings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469748"/>
                  </a:ext>
                </a:extLst>
              </a:tr>
              <a:tr h="2363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1980s–1990s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Researchers developed concepts for digital cash and cryptographic money.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175549"/>
                  </a:ext>
                </a:extLst>
              </a:tr>
              <a:tr h="29544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1997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Adam Back developed Hash-cash, a Proof-of-Work concept applied.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347152"/>
                  </a:ext>
                </a:extLst>
              </a:tr>
              <a:tr h="2954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1998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Wei Dai proposed b-money; Nick Szabo developed the Bit Gold.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992329"/>
                  </a:ext>
                </a:extLst>
              </a:tr>
              <a:tr h="2532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2007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Satoshi Nakamoto reportedly began developing Bitcoin's design/code.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438380"/>
                  </a:ext>
                </a:extLst>
              </a:tr>
              <a:tr h="2279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Aug 2008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bitcoin.org was registered. 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094593"/>
                  </a:ext>
                </a:extLst>
              </a:tr>
              <a:tr h="27855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31 Oct 2008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Satoshi published Whitepaper ( </a:t>
                      </a:r>
                      <a:r>
                        <a:rPr lang="en-IN" sz="1200" b="0" dirty="0"/>
                        <a:t>A Peer-to-Peer Electronic Cash System”)</a:t>
                      </a:r>
                      <a:endParaRPr lang="en-IN" sz="1200" b="0" dirty="0">
                        <a:solidFill>
                          <a:schemeClr val="bg2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032398"/>
                  </a:ext>
                </a:extLst>
              </a:tr>
              <a:tr h="2532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3 Jan 2009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Genesis Block (Block 0) was mined; birth of the Bitcoin.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4923"/>
                  </a:ext>
                </a:extLst>
              </a:tr>
              <a:tr h="2108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9 Jan 2009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Bitcoin v0.1 software was released publicly and mining began. 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04521"/>
                  </a:ext>
                </a:extLst>
              </a:tr>
              <a:tr h="2365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12 Jan 2009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Satoshi sent 10 BTC to Hal Finney — the first Bitcoin transaction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335658"/>
                  </a:ext>
                </a:extLst>
              </a:tr>
              <a:tr h="28699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2009–2010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Bitcoin was mainly an experimental, small community network. 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623309"/>
                  </a:ext>
                </a:extLst>
              </a:tr>
              <a:tr h="2532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22 May 2010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buFont typeface="Arial" panose="020B0604020202020204" pitchFamily="34" charset="0"/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10,000 BTC for 2 pizzas. Laszlo </a:t>
                      </a:r>
                      <a:r>
                        <a:rPr lang="en-IN" sz="1200" b="0" dirty="0" err="1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Hanyecz</a:t>
                      </a: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 - Payer; Jeremy Sturdivant - Payee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28565"/>
                  </a:ext>
                </a:extLst>
              </a:tr>
              <a:tr h="2954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2010s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Exchanges, wallets, businesses, institutional interest developed. 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814950"/>
                  </a:ext>
                </a:extLst>
              </a:tr>
              <a:tr h="2532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2012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First Bitcoin halving: 50 → 25 BTC per block.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461243"/>
                  </a:ext>
                </a:extLst>
              </a:tr>
              <a:tr h="3412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1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2024 onward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200" b="0" dirty="0">
                          <a:solidFill>
                            <a:schemeClr val="bg2"/>
                          </a:solidFill>
                          <a:latin typeface="Aptos" panose="020B0004020202020204" pitchFamily="34" charset="0"/>
                        </a:rPr>
                        <a:t>U.S. spot Bitcoin ETFs were approved in January 2024.</a:t>
                      </a:r>
                    </a:p>
                  </a:txBody>
                  <a:tcPr marL="28607" marR="28607" marT="14304" marB="14304" anchor="ctr">
                    <a:solidFill>
                      <a:schemeClr val="tx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004928"/>
                  </a:ext>
                </a:extLst>
              </a:tr>
            </a:tbl>
          </a:graphicData>
        </a:graphic>
      </p:graphicFrame>
      <p:pic>
        <p:nvPicPr>
          <p:cNvPr id="5" name="Picture 4" descr="The image is a complex diagram illustrating various cryptocurrencies, their associated symbols, and related terms, such as Bitcoin, Blockchain, and Ethereum.">
            <a:extLst>
              <a:ext uri="{FF2B5EF4-FFF2-40B4-BE49-F238E27FC236}">
                <a16:creationId xmlns:a16="http://schemas.microsoft.com/office/drawing/2014/main" id="{E3A004CD-C33A-36A8-8F4A-AF5CC484E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23599" y="1100667"/>
            <a:ext cx="5646303" cy="564630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0C8B6EA-D953-87C3-03B4-DC213FEB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98" y="1668897"/>
            <a:ext cx="5969500" cy="473170"/>
          </a:xfrm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IN" b="1" dirty="0"/>
              <a:t> A decentralized Accounting Network</a:t>
            </a:r>
          </a:p>
        </p:txBody>
      </p:sp>
    </p:spTree>
    <p:extLst>
      <p:ext uri="{BB962C8B-B14F-4D97-AF65-F5344CB8AC3E}">
        <p14:creationId xmlns:p14="http://schemas.microsoft.com/office/powerpoint/2010/main" val="2739314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177E2-099A-1786-21A6-71FC4B251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F897C-63DD-670A-4BD3-B23970D2C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499" y="1007533"/>
            <a:ext cx="8887299" cy="276659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IN" dirty="0">
                <a:solidFill>
                  <a:srgbClr val="FFC000"/>
                </a:solidFill>
              </a:rPr>
              <a:t>PART-II</a:t>
            </a:r>
            <a:br>
              <a:rPr lang="en-IN" dirty="0"/>
            </a:br>
            <a:r>
              <a:rPr lang="en-IN" sz="5400" dirty="0">
                <a:solidFill>
                  <a:schemeClr val="tx2"/>
                </a:solidFill>
              </a:rPr>
              <a:t>PLATFORM</a:t>
            </a:r>
            <a:br>
              <a:rPr lang="en-IN" dirty="0"/>
            </a:br>
            <a:r>
              <a:rPr lang="en-IN" sz="4800" dirty="0">
                <a:solidFill>
                  <a:srgbClr val="00B050"/>
                </a:solidFill>
              </a:rPr>
              <a:t>Decentralized Marketplace</a:t>
            </a:r>
          </a:p>
        </p:txBody>
      </p:sp>
    </p:spTree>
    <p:extLst>
      <p:ext uri="{BB962C8B-B14F-4D97-AF65-F5344CB8AC3E}">
        <p14:creationId xmlns:p14="http://schemas.microsoft.com/office/powerpoint/2010/main" val="3793120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3131A-32EC-733F-737D-5BDE1C58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465137"/>
            <a:ext cx="5165726" cy="1084263"/>
          </a:xfrm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>
            <a:noAutofit/>
          </a:bodyPr>
          <a:lstStyle/>
          <a:p>
            <a:r>
              <a:rPr lang="en-IN" sz="3200" b="1" dirty="0">
                <a:solidFill>
                  <a:srgbClr val="FFC000"/>
                </a:solidFill>
              </a:rPr>
              <a:t>WEB2</a:t>
            </a:r>
            <a:r>
              <a:rPr lang="en-IN" sz="3200" dirty="0"/>
              <a:t>: </a:t>
            </a:r>
            <a:br>
              <a:rPr lang="en-IN" sz="3200" dirty="0"/>
            </a:br>
            <a:r>
              <a:rPr lang="en-IN" sz="3200" dirty="0"/>
              <a:t>Centralized Platform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7BF7496-F247-D7A8-E7F8-96F4047AB6BE}"/>
              </a:ext>
            </a:extLst>
          </p:cNvPr>
          <p:cNvGraphicFramePr>
            <a:graphicFrameLocks noGrp="1"/>
          </p:cNvGraphicFramePr>
          <p:nvPr>
            <p:ph sz="quarter" idx="18"/>
          </p:nvPr>
        </p:nvGraphicFramePr>
        <p:xfrm>
          <a:off x="301625" y="1806575"/>
          <a:ext cx="5165725" cy="4586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A514344-20EE-15C5-1F4A-20BB2C655BC7}"/>
              </a:ext>
            </a:extLst>
          </p:cNvPr>
          <p:cNvGraphicFramePr>
            <a:graphicFrameLocks noGrp="1"/>
          </p:cNvGraphicFramePr>
          <p:nvPr>
            <p:ph sz="quarter" idx="19"/>
            <p:extLst>
              <p:ext uri="{D42A27DB-BD31-4B8C-83A1-F6EECF244321}">
                <p14:modId xmlns:p14="http://schemas.microsoft.com/office/powerpoint/2010/main" val="1255141985"/>
              </p:ext>
            </p:extLst>
          </p:nvPr>
        </p:nvGraphicFramePr>
        <p:xfrm>
          <a:off x="6724650" y="1806575"/>
          <a:ext cx="4991100" cy="4586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F5F7940-C6FE-0B02-1E71-B80C02BF99B5}"/>
              </a:ext>
            </a:extLst>
          </p:cNvPr>
          <p:cNvSpPr txBox="1"/>
          <p:nvPr/>
        </p:nvSpPr>
        <p:spPr>
          <a:xfrm>
            <a:off x="6724649" y="483585"/>
            <a:ext cx="4991100" cy="1077218"/>
          </a:xfrm>
          <a:prstGeom prst="rect">
            <a:avLst/>
          </a:prstGeom>
          <a:noFill/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rgbClr val="FFC000"/>
                </a:solidFill>
              </a:rPr>
              <a:t>WEB3</a:t>
            </a:r>
            <a:r>
              <a:rPr lang="en-IN" sz="3200" dirty="0"/>
              <a:t>: </a:t>
            </a:r>
          </a:p>
          <a:p>
            <a:r>
              <a:rPr lang="en-IN" sz="3200" dirty="0"/>
              <a:t>Decentralized Platform</a:t>
            </a:r>
          </a:p>
        </p:txBody>
      </p:sp>
    </p:spTree>
    <p:extLst>
      <p:ext uri="{BB962C8B-B14F-4D97-AF65-F5344CB8AC3E}">
        <p14:creationId xmlns:p14="http://schemas.microsoft.com/office/powerpoint/2010/main" val="1363210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AE0A8-0C1E-5EFB-6D6A-602C79050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F2304-EE8A-3021-463C-EEE295189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499" y="1007533"/>
            <a:ext cx="8887299" cy="276659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IN" dirty="0">
                <a:solidFill>
                  <a:srgbClr val="FFC000"/>
                </a:solidFill>
              </a:rPr>
              <a:t>PART-III</a:t>
            </a:r>
            <a:br>
              <a:rPr lang="en-IN" dirty="0"/>
            </a:br>
            <a:r>
              <a:rPr lang="en-IN" sz="5400" dirty="0">
                <a:solidFill>
                  <a:schemeClr val="tx2"/>
                </a:solidFill>
              </a:rPr>
              <a:t>CONSTRUCTION</a:t>
            </a:r>
            <a:br>
              <a:rPr lang="en-IN" dirty="0"/>
            </a:br>
            <a:r>
              <a:rPr lang="en-IN" sz="4800" dirty="0">
                <a:solidFill>
                  <a:srgbClr val="00B050"/>
                </a:solidFill>
              </a:rPr>
              <a:t>Total Digital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2409093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44497"/>
            <a:ext cx="10972800" cy="70788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defRPr sz="2800" b="1">
                <a:solidFill>
                  <a:srgbClr val="0F2037"/>
                </a:solidFill>
                <a:latin typeface="Aptos"/>
              </a:defRPr>
            </a:pPr>
            <a:r>
              <a:rPr sz="4000" dirty="0">
                <a:solidFill>
                  <a:schemeClr val="tx2"/>
                </a:solidFill>
              </a:rPr>
              <a:t>DEX3 Ecosystem Architecture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417320"/>
            <a:ext cx="2057400" cy="146304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F4E79"/>
                </a:solidFill>
              </a:defRPr>
            </a:pPr>
            <a:r>
              <a:rPr sz="2400" dirty="0" err="1">
                <a:solidFill>
                  <a:schemeClr val="tx2"/>
                </a:solidFill>
              </a:rPr>
              <a:t>DEXLab</a:t>
            </a:r>
            <a:endParaRPr sz="2400" dirty="0">
              <a:solidFill>
                <a:schemeClr val="tx2"/>
              </a:solidFill>
            </a:endParaRPr>
          </a:p>
          <a:p>
            <a:pPr algn="ctr">
              <a:defRPr sz="1000">
                <a:solidFill>
                  <a:srgbClr val="232B32"/>
                </a:solidFill>
              </a:defRPr>
            </a:pPr>
            <a:r>
              <a:rPr sz="1600" dirty="0">
                <a:solidFill>
                  <a:schemeClr val="tx2"/>
                </a:solidFill>
              </a:rPr>
              <a:t>BUILD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88920" y="1417320"/>
            <a:ext cx="2057400" cy="146304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F4E79"/>
                </a:solidFill>
              </a:defRPr>
            </a:pPr>
            <a:r>
              <a:rPr sz="2400" dirty="0" err="1">
                <a:solidFill>
                  <a:schemeClr val="tx2"/>
                </a:solidFill>
              </a:rPr>
              <a:t>DEXFi</a:t>
            </a:r>
            <a:endParaRPr sz="2400" dirty="0">
              <a:solidFill>
                <a:schemeClr val="tx2"/>
              </a:solidFill>
            </a:endParaRPr>
          </a:p>
          <a:p>
            <a:pPr algn="ctr">
              <a:defRPr sz="1000">
                <a:solidFill>
                  <a:srgbClr val="232B32"/>
                </a:solidFill>
              </a:defRPr>
            </a:pPr>
            <a:r>
              <a:rPr sz="1600" dirty="0">
                <a:solidFill>
                  <a:schemeClr val="tx2"/>
                </a:solidFill>
              </a:rPr>
              <a:t>FUND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20640" y="1417320"/>
            <a:ext cx="2057400" cy="1463040"/>
          </a:xfrm>
          <a:prstGeom prst="roundRect">
            <a:avLst/>
          </a:prstGeom>
          <a:solidFill>
            <a:srgbClr val="C00000"/>
          </a:soli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F4E79"/>
                </a:solidFill>
              </a:defRPr>
            </a:pPr>
            <a:r>
              <a:rPr sz="2400" dirty="0">
                <a:solidFill>
                  <a:schemeClr val="tx2"/>
                </a:solidFill>
              </a:rPr>
              <a:t>DEXPO</a:t>
            </a:r>
          </a:p>
          <a:p>
            <a:pPr algn="ctr">
              <a:defRPr sz="1000">
                <a:solidFill>
                  <a:srgbClr val="232B32"/>
                </a:solidFill>
              </a:defRPr>
            </a:pPr>
            <a:r>
              <a:rPr sz="1600" dirty="0">
                <a:solidFill>
                  <a:schemeClr val="tx2"/>
                </a:solidFill>
              </a:rPr>
              <a:t>LAUNCH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52359" y="1463039"/>
            <a:ext cx="2057400" cy="146304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F4E79"/>
                </a:solidFill>
              </a:defRPr>
            </a:pPr>
            <a:r>
              <a:rPr sz="2400" dirty="0">
                <a:solidFill>
                  <a:schemeClr val="tx2"/>
                </a:solidFill>
              </a:rPr>
              <a:t>DEXTRA</a:t>
            </a:r>
          </a:p>
          <a:p>
            <a:pPr algn="ctr">
              <a:defRPr sz="1000">
                <a:solidFill>
                  <a:srgbClr val="232B32"/>
                </a:solidFill>
              </a:defRPr>
            </a:pPr>
            <a:r>
              <a:rPr sz="1600" dirty="0">
                <a:solidFill>
                  <a:schemeClr val="tx2"/>
                </a:solidFill>
              </a:rPr>
              <a:t>TOKENIZE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784080" y="1417320"/>
            <a:ext cx="2057400" cy="1463040"/>
          </a:xfrm>
          <a:prstGeom prst="roundRect">
            <a:avLst/>
          </a:prstGeom>
          <a:solidFill>
            <a:srgbClr val="00206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F4E79"/>
                </a:solidFill>
              </a:defRPr>
            </a:pPr>
            <a:r>
              <a:rPr sz="2400" dirty="0">
                <a:solidFill>
                  <a:srgbClr val="FFFF00"/>
                </a:solidFill>
              </a:rPr>
              <a:t>DEXDOT</a:t>
            </a:r>
          </a:p>
          <a:p>
            <a:pPr algn="ctr">
              <a:defRPr sz="1000">
                <a:solidFill>
                  <a:srgbClr val="232B32"/>
                </a:solidFill>
              </a:defRPr>
            </a:pPr>
            <a:r>
              <a:rPr lang="en-IN" sz="1600" dirty="0">
                <a:solidFill>
                  <a:srgbClr val="FFFF00"/>
                </a:solidFill>
              </a:rPr>
              <a:t>RWA/NFT </a:t>
            </a:r>
            <a:r>
              <a:rPr sz="1600" dirty="0">
                <a:solidFill>
                  <a:srgbClr val="FFFF00"/>
                </a:solidFill>
              </a:rPr>
              <a:t>REPRESENT</a:t>
            </a:r>
            <a:r>
              <a:rPr lang="en-IN" sz="1600" dirty="0">
                <a:solidFill>
                  <a:srgbClr val="FFFF00"/>
                </a:solidFill>
              </a:rPr>
              <a:t>ATION</a:t>
            </a:r>
            <a:endParaRPr sz="1600" dirty="0">
              <a:solidFill>
                <a:srgbClr val="FFFF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7200" y="3566160"/>
            <a:ext cx="2057400" cy="1463040"/>
          </a:xfrm>
          <a:prstGeom prst="round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F4E79"/>
                </a:solidFill>
              </a:defRPr>
            </a:pPr>
            <a:r>
              <a:rPr sz="2400" dirty="0" err="1">
                <a:solidFill>
                  <a:schemeClr val="bg2"/>
                </a:solidFill>
              </a:rPr>
              <a:t>DEXChange</a:t>
            </a:r>
            <a:endParaRPr sz="2400" dirty="0">
              <a:solidFill>
                <a:schemeClr val="bg2"/>
              </a:solidFill>
            </a:endParaRPr>
          </a:p>
          <a:p>
            <a:pPr algn="ctr">
              <a:defRPr sz="1000">
                <a:solidFill>
                  <a:srgbClr val="232B32"/>
                </a:solidFill>
              </a:defRPr>
            </a:pPr>
            <a:r>
              <a:rPr sz="1600" dirty="0">
                <a:solidFill>
                  <a:schemeClr val="bg2"/>
                </a:solidFill>
              </a:rPr>
              <a:t>MARKET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8920" y="3566160"/>
            <a:ext cx="2057400" cy="1463040"/>
          </a:xfrm>
          <a:prstGeom prst="roundRect">
            <a:avLst/>
          </a:prstGeom>
          <a:solidFill>
            <a:srgbClr val="0070C0"/>
          </a:solidFill>
          <a:ln>
            <a:solidFill>
              <a:schemeClr val="accent3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F4E79"/>
                </a:solidFill>
              </a:defRPr>
            </a:pPr>
            <a:r>
              <a:rPr sz="2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QDX </a:t>
            </a:r>
            <a:r>
              <a:rPr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Academy</a:t>
            </a:r>
          </a:p>
          <a:p>
            <a:pPr algn="ctr">
              <a:defRPr sz="1000">
                <a:solidFill>
                  <a:srgbClr val="232B32"/>
                </a:solidFill>
              </a:defRPr>
            </a:pPr>
            <a:r>
              <a:rPr sz="1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EDUCATE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57799" y="3566160"/>
            <a:ext cx="2057400" cy="146304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F4E79"/>
                </a:solidFill>
              </a:defRPr>
            </a:pPr>
            <a:r>
              <a:rPr sz="2400" dirty="0">
                <a:solidFill>
                  <a:schemeClr val="tx2"/>
                </a:solidFill>
              </a:rPr>
              <a:t>GRIDX</a:t>
            </a:r>
          </a:p>
          <a:p>
            <a:pPr algn="ctr">
              <a:defRPr sz="1000">
                <a:solidFill>
                  <a:srgbClr val="232B32"/>
                </a:solidFill>
              </a:defRPr>
            </a:pPr>
            <a:r>
              <a:rPr sz="1400" dirty="0">
                <a:solidFill>
                  <a:schemeClr val="tx2"/>
                </a:solidFill>
              </a:rPr>
              <a:t>PIONEER PRODUCT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52359" y="3566160"/>
            <a:ext cx="2057400" cy="1463040"/>
          </a:xfrm>
          <a:prstGeom prst="roundRect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F4E79"/>
                </a:solidFill>
              </a:defRPr>
            </a:pPr>
            <a:r>
              <a:rPr sz="2400" dirty="0">
                <a:solidFill>
                  <a:schemeClr val="bg2"/>
                </a:solidFill>
              </a:rPr>
              <a:t>GRIDZ</a:t>
            </a:r>
          </a:p>
          <a:p>
            <a:pPr algn="ctr">
              <a:defRPr sz="1000">
                <a:solidFill>
                  <a:srgbClr val="232B32"/>
                </a:solidFill>
              </a:defRPr>
            </a:pPr>
            <a:r>
              <a:rPr sz="1600" dirty="0">
                <a:solidFill>
                  <a:schemeClr val="bg2"/>
                </a:solidFill>
              </a:rPr>
              <a:t>ECONOMIC INFRASTRUCTURE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784080" y="3566160"/>
            <a:ext cx="2057400" cy="1463040"/>
          </a:xfrm>
          <a:prstGeom prst="roundRect">
            <a:avLst/>
          </a:prstGeom>
          <a:solidFill>
            <a:schemeClr val="accent2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F4E79"/>
                </a:solidFill>
              </a:defRPr>
            </a:pPr>
            <a:r>
              <a:rPr sz="2400" dirty="0">
                <a:solidFill>
                  <a:schemeClr val="tx2"/>
                </a:solidFill>
              </a:rPr>
              <a:t>DEXDAO</a:t>
            </a:r>
          </a:p>
          <a:p>
            <a:pPr algn="ctr">
              <a:defRPr sz="1000">
                <a:solidFill>
                  <a:srgbClr val="232B32"/>
                </a:solidFill>
              </a:defRPr>
            </a:pPr>
            <a:r>
              <a:rPr sz="1600" dirty="0">
                <a:solidFill>
                  <a:schemeClr val="tx2"/>
                </a:solidFill>
              </a:rPr>
              <a:t>GOVERN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3693" y="5779418"/>
            <a:ext cx="10972800" cy="30777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defRPr sz="800" b="0">
                <a:solidFill>
                  <a:srgbClr val="69737D"/>
                </a:solidFill>
                <a:latin typeface="Aptos"/>
              </a:defRPr>
            </a:pPr>
            <a:endParaRPr sz="1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diagram illustrates the structure of DEX3, a decentralized ecosystem, including affiliate networks, tokenomics, and various tiers of users and their contributions, emphasizing a sustainable growth model through verified human capabilities.&#10;&#10;AI-generated content may be incorrect.">
            <a:extLst>
              <a:ext uri="{FF2B5EF4-FFF2-40B4-BE49-F238E27FC236}">
                <a16:creationId xmlns:a16="http://schemas.microsoft.com/office/drawing/2014/main" id="{F110069A-0811-EA3F-43AB-BA2CCA2F1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033" y="110723"/>
            <a:ext cx="10395751" cy="668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02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49FA1-5E96-C591-A5C6-E7126C1AF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A39B7-D49F-9571-AC79-603A39353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333" y="1007533"/>
            <a:ext cx="9321800" cy="276659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IN" dirty="0">
                <a:solidFill>
                  <a:srgbClr val="FFC000"/>
                </a:solidFill>
              </a:rPr>
              <a:t>PART-IV</a:t>
            </a:r>
            <a:br>
              <a:rPr lang="en-IN" dirty="0"/>
            </a:br>
            <a:r>
              <a:rPr lang="en-IN" sz="5400" dirty="0">
                <a:solidFill>
                  <a:schemeClr val="tx2"/>
                </a:solidFill>
              </a:rPr>
              <a:t>RESOURCE</a:t>
            </a:r>
            <a:br>
              <a:rPr lang="en-IN" dirty="0"/>
            </a:br>
            <a:r>
              <a:rPr lang="en-IN" sz="4800" dirty="0">
                <a:solidFill>
                  <a:srgbClr val="00B050"/>
                </a:solidFill>
              </a:rPr>
              <a:t>GRIDZ:  Proof of Contribution Mining</a:t>
            </a:r>
          </a:p>
        </p:txBody>
      </p:sp>
    </p:spTree>
    <p:extLst>
      <p:ext uri="{BB962C8B-B14F-4D97-AF65-F5344CB8AC3E}">
        <p14:creationId xmlns:p14="http://schemas.microsoft.com/office/powerpoint/2010/main" val="703606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7390A-0D13-D413-D511-D612D3096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3214"/>
            <a:ext cx="12192000" cy="754853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IN" dirty="0">
                <a:solidFill>
                  <a:schemeClr val="accent4">
                    <a:lumMod val="50000"/>
                  </a:schemeClr>
                </a:solidFill>
              </a:rPr>
              <a:t>GRIDZ: the unlimited resources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28B351-63D8-A28E-0D42-F44287B02ECC}"/>
              </a:ext>
            </a:extLst>
          </p:cNvPr>
          <p:cNvSpPr txBox="1"/>
          <p:nvPr/>
        </p:nvSpPr>
        <p:spPr>
          <a:xfrm>
            <a:off x="1816099" y="3632592"/>
            <a:ext cx="8860368" cy="223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IN" sz="2000" b="1" i="0" u="none" strike="noStrike" dirty="0">
                <a:solidFill>
                  <a:schemeClr val="accent3"/>
                </a:solidFill>
                <a:effectLst/>
                <a:latin typeface="+mn-lt"/>
              </a:rPr>
              <a:t>Building the Foundation of a Constitutional Decentralised Business Ecosystem</a:t>
            </a:r>
            <a:endParaRPr lang="en-IN" sz="2000" b="1" dirty="0">
              <a:solidFill>
                <a:schemeClr val="accent3"/>
              </a:solidFill>
              <a:effectLst/>
            </a:endParaRPr>
          </a:p>
          <a:p>
            <a:pPr marL="342900" lvl="0" indent="-342900" algn="ctr" rtl="0" fontAlgn="base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IN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GRIDZ Token</a:t>
            </a:r>
          </a:p>
          <a:p>
            <a:pPr marL="342900" lvl="0" indent="-342900" algn="ctr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Proof of Contribution (PoC) </a:t>
            </a:r>
          </a:p>
          <a:p>
            <a:pPr marL="342900" lvl="0" indent="-342900" algn="ctr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Affiliate Network</a:t>
            </a:r>
          </a:p>
          <a:p>
            <a:pPr marL="342900" indent="-342900" algn="ctr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N" dirty="0"/>
              <a:t>Primary Community Formation</a:t>
            </a:r>
            <a:endParaRPr lang="en-IN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653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FDEDA-7512-E16B-5F6A-5C5267495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0" y="308473"/>
            <a:ext cx="7704667" cy="1454506"/>
          </a:xfrm>
          <a:solidFill>
            <a:schemeClr val="tx1">
              <a:lumMod val="65000"/>
            </a:schemeClr>
          </a:solidFill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chemeClr val="bg1"/>
                </a:solidFill>
              </a:rPr>
              <a:t>PoC — </a:t>
            </a:r>
            <a:br>
              <a:rPr lang="en-IN" dirty="0">
                <a:solidFill>
                  <a:schemeClr val="bg1"/>
                </a:solidFill>
              </a:rPr>
            </a:br>
            <a:r>
              <a:rPr lang="en-IN" dirty="0">
                <a:solidFill>
                  <a:schemeClr val="bg1"/>
                </a:solidFill>
              </a:rPr>
              <a:t>Proof of Contribution</a:t>
            </a:r>
            <a:br>
              <a:rPr lang="en-IN" dirty="0"/>
            </a:br>
            <a:endParaRPr lang="en-IN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F404505A-B00F-5E45-BDD8-5FB9AF10DCB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621603" y="3429000"/>
            <a:ext cx="5323152" cy="2661576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4CAA2E-8CA8-CB28-C395-CE4CF38E41CF}"/>
              </a:ext>
            </a:extLst>
          </p:cNvPr>
          <p:cNvSpPr txBox="1"/>
          <p:nvPr/>
        </p:nvSpPr>
        <p:spPr>
          <a:xfrm>
            <a:off x="2794001" y="2605040"/>
            <a:ext cx="2743200" cy="3826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800"/>
              </a:spcAft>
              <a:defRPr sz="2200" b="1">
                <a:solidFill>
                  <a:srgbClr val="1F4E79"/>
                </a:solidFill>
                <a:latin typeface="Aptos"/>
              </a:defRPr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HUMAN CAPABILITY</a:t>
            </a:r>
          </a:p>
          <a:p>
            <a:pPr algn="just">
              <a:spcAft>
                <a:spcPts val="800"/>
              </a:spcAft>
              <a:defRPr sz="2200" b="1">
                <a:solidFill>
                  <a:srgbClr val="1F4E79"/>
                </a:solidFill>
                <a:latin typeface="Aptos"/>
              </a:defRPr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↓</a:t>
            </a:r>
          </a:p>
          <a:p>
            <a:pPr algn="just">
              <a:spcAft>
                <a:spcPts val="800"/>
              </a:spcAft>
              <a:defRPr sz="2200" b="1">
                <a:solidFill>
                  <a:srgbClr val="1F4E79"/>
                </a:solidFill>
                <a:latin typeface="Aptos"/>
              </a:defRPr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CONTRIBUTION</a:t>
            </a:r>
          </a:p>
          <a:p>
            <a:pPr algn="just">
              <a:spcAft>
                <a:spcPts val="800"/>
              </a:spcAft>
              <a:defRPr sz="2200" b="1">
                <a:solidFill>
                  <a:srgbClr val="1F4E79"/>
                </a:solidFill>
                <a:latin typeface="Aptos"/>
              </a:defRPr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↓</a:t>
            </a:r>
          </a:p>
          <a:p>
            <a:pPr algn="just">
              <a:spcAft>
                <a:spcPts val="800"/>
              </a:spcAft>
              <a:defRPr sz="2200" b="1">
                <a:solidFill>
                  <a:srgbClr val="1F4E79"/>
                </a:solidFill>
                <a:latin typeface="Aptos"/>
              </a:defRPr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VERIFICATION</a:t>
            </a:r>
          </a:p>
          <a:p>
            <a:pPr algn="just">
              <a:spcAft>
                <a:spcPts val="800"/>
              </a:spcAft>
              <a:defRPr sz="2200" b="1">
                <a:solidFill>
                  <a:srgbClr val="1F4E79"/>
                </a:solidFill>
                <a:latin typeface="Aptos"/>
              </a:defRPr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↓</a:t>
            </a:r>
          </a:p>
          <a:p>
            <a:pPr algn="just">
              <a:spcAft>
                <a:spcPts val="800"/>
              </a:spcAft>
              <a:defRPr sz="2200" b="1">
                <a:solidFill>
                  <a:srgbClr val="1F4E79"/>
                </a:solidFill>
                <a:latin typeface="Aptos"/>
              </a:defRPr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GCP</a:t>
            </a:r>
          </a:p>
          <a:p>
            <a:pPr algn="just">
              <a:spcAft>
                <a:spcPts val="800"/>
              </a:spcAft>
              <a:defRPr sz="2200" b="1">
                <a:solidFill>
                  <a:srgbClr val="1F4E79"/>
                </a:solidFill>
                <a:latin typeface="Aptos"/>
              </a:defRPr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↓</a:t>
            </a:r>
          </a:p>
          <a:p>
            <a:pPr algn="just">
              <a:spcAft>
                <a:spcPts val="800"/>
              </a:spcAft>
              <a:defRPr sz="2200" b="1">
                <a:solidFill>
                  <a:srgbClr val="1F4E79"/>
                </a:solidFill>
                <a:latin typeface="Aptos"/>
              </a:defRPr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GRIDZ</a:t>
            </a:r>
          </a:p>
          <a:p>
            <a:pPr algn="just">
              <a:spcAft>
                <a:spcPts val="800"/>
              </a:spcAft>
              <a:defRPr sz="2200" b="1">
                <a:solidFill>
                  <a:srgbClr val="1F4E79"/>
                </a:solidFill>
                <a:latin typeface="Aptos"/>
              </a:defRPr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↓</a:t>
            </a:r>
          </a:p>
          <a:p>
            <a:pPr algn="just">
              <a:spcAft>
                <a:spcPts val="800"/>
              </a:spcAft>
              <a:defRPr sz="2200" b="1">
                <a:solidFill>
                  <a:srgbClr val="1F4E79"/>
                </a:solidFill>
                <a:latin typeface="Aptos"/>
              </a:defRPr>
            </a:pPr>
            <a:r>
              <a:rPr lang="en-US" sz="1600" dirty="0">
                <a:solidFill>
                  <a:schemeClr val="tx1">
                    <a:lumMod val="75000"/>
                  </a:schemeClr>
                </a:solidFill>
              </a:rPr>
              <a:t>REWARDS &amp; OWNERSHIP</a:t>
            </a:r>
          </a:p>
        </p:txBody>
      </p:sp>
    </p:spTree>
    <p:extLst>
      <p:ext uri="{BB962C8B-B14F-4D97-AF65-F5344CB8AC3E}">
        <p14:creationId xmlns:p14="http://schemas.microsoft.com/office/powerpoint/2010/main" val="2242716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2600" y="264082"/>
            <a:ext cx="5672666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  <a:defRPr sz="2800" b="1">
                <a:solidFill>
                  <a:srgbClr val="0F2037"/>
                </a:solidFill>
                <a:latin typeface="Aptos"/>
              </a:defRPr>
            </a:pPr>
            <a:r>
              <a:rPr lang="en-IN" sz="2400" dirty="0">
                <a:solidFill>
                  <a:schemeClr val="bg2"/>
                </a:solidFill>
              </a:rPr>
              <a:t>Capital Core Contributors Illustration</a:t>
            </a:r>
            <a:endParaRPr sz="2400" dirty="0">
              <a:solidFill>
                <a:schemeClr val="bg2"/>
              </a:solidFill>
            </a:endParaRP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0EB5B70A-DE5F-3A7F-F25E-7126ADED17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684408"/>
              </p:ext>
            </p:extLst>
          </p:nvPr>
        </p:nvGraphicFramePr>
        <p:xfrm>
          <a:off x="3022600" y="1462712"/>
          <a:ext cx="5672666" cy="2552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2848">
                  <a:extLst>
                    <a:ext uri="{9D8B030D-6E8A-4147-A177-3AD203B41FA5}">
                      <a16:colId xmlns:a16="http://schemas.microsoft.com/office/drawing/2014/main" val="25298612"/>
                    </a:ext>
                  </a:extLst>
                </a:gridCol>
                <a:gridCol w="3509818">
                  <a:extLst>
                    <a:ext uri="{9D8B030D-6E8A-4147-A177-3AD203B41FA5}">
                      <a16:colId xmlns:a16="http://schemas.microsoft.com/office/drawing/2014/main" val="1716998895"/>
                    </a:ext>
                  </a:extLst>
                </a:gridCol>
              </a:tblGrid>
              <a:tr h="258561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chemeClr val="bg2"/>
                          </a:solidFill>
                        </a:rPr>
                        <a:t>Capital Contribution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chemeClr val="bg2"/>
                          </a:solidFill>
                        </a:rPr>
                        <a:t>Rs 34 Lac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494967"/>
                  </a:ext>
                </a:extLst>
              </a:tr>
              <a:tr h="313684">
                <a:tc>
                  <a:txBody>
                    <a:bodyPr/>
                    <a:lstStyle/>
                    <a:p>
                      <a:r>
                        <a:rPr lang="en-IN" sz="1400" dirty="0"/>
                        <a:t>GRIDZ Allocation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Proposed 10 × qualifying capital reference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533297"/>
                  </a:ext>
                </a:extLst>
              </a:tr>
              <a:tr h="259419">
                <a:tc>
                  <a:txBody>
                    <a:bodyPr/>
                    <a:lstStyle/>
                    <a:p>
                      <a:r>
                        <a:rPr lang="en-IN" sz="1400" dirty="0"/>
                        <a:t>Staking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12 months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509638"/>
                  </a:ext>
                </a:extLst>
              </a:tr>
              <a:tr h="276352">
                <a:tc>
                  <a:txBody>
                    <a:bodyPr/>
                    <a:lstStyle/>
                    <a:p>
                      <a:r>
                        <a:rPr lang="en-IN" sz="1400" dirty="0"/>
                        <a:t>Vesting Period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/>
                        <a:t>24 Months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708499"/>
                  </a:ext>
                </a:extLst>
              </a:tr>
              <a:tr h="327152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Lock-Period Profit Share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Proposed up to 3% monthly for 12 months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002259"/>
                  </a:ext>
                </a:extLst>
              </a:tr>
              <a:tr h="296333">
                <a:tc>
                  <a:txBody>
                    <a:bodyPr/>
                    <a:lstStyle/>
                    <a:p>
                      <a:r>
                        <a:rPr lang="en-IN" sz="1400" dirty="0"/>
                        <a:t>Vesting Bonus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/>
                        <a:t>Applicable approved bonus GRIDZ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82072"/>
                  </a:ext>
                </a:extLst>
              </a:tr>
              <a:tr h="321733">
                <a:tc>
                  <a:txBody>
                    <a:bodyPr/>
                    <a:lstStyle/>
                    <a:p>
                      <a:r>
                        <a:rPr lang="en-IN" sz="1400" dirty="0"/>
                        <a:t>Governance Rights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Proposed 1/10 of Core reference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Profit Participation Rights</a:t>
                      </a:r>
                      <a:endParaRPr lang="en-IN" sz="1400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Proposed 1/10 of Core reference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926401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9F7FCE2-B0D4-0FE5-F8D9-AA4857A66B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44829"/>
              </p:ext>
            </p:extLst>
          </p:nvPr>
        </p:nvGraphicFramePr>
        <p:xfrm>
          <a:off x="3022600" y="1125290"/>
          <a:ext cx="5672666" cy="337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2848">
                  <a:extLst>
                    <a:ext uri="{9D8B030D-6E8A-4147-A177-3AD203B41FA5}">
                      <a16:colId xmlns:a16="http://schemas.microsoft.com/office/drawing/2014/main" val="1930150918"/>
                    </a:ext>
                  </a:extLst>
                </a:gridCol>
                <a:gridCol w="3509818">
                  <a:extLst>
                    <a:ext uri="{9D8B030D-6E8A-4147-A177-3AD203B41FA5}">
                      <a16:colId xmlns:a16="http://schemas.microsoft.com/office/drawing/2014/main" val="1782403267"/>
                    </a:ext>
                  </a:extLst>
                </a:gridCol>
              </a:tblGrid>
              <a:tr h="337422"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chemeClr val="tx2"/>
                          </a:solidFill>
                        </a:rPr>
                        <a:t>ELEMENT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chemeClr val="tx2"/>
                          </a:solidFill>
                        </a:rPr>
                        <a:t>DESCRIPTION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656888"/>
                  </a:ext>
                </a:extLst>
              </a:tr>
            </a:tbl>
          </a:graphicData>
        </a:graphic>
      </p:graphicFrame>
      <p:pic>
        <p:nvPicPr>
          <p:cNvPr id="25" name="Picture Placeholder 24" descr="A small, green sapling sprouts from the ground, symbolizing growth, with currency coins forming a base and a rising arrow indicating progress.&#10;&#10;AI-generated content may be incorrect.">
            <a:extLst>
              <a:ext uri="{FF2B5EF4-FFF2-40B4-BE49-F238E27FC236}">
                <a16:creationId xmlns:a16="http://schemas.microsoft.com/office/drawing/2014/main" id="{8600D325-7EF9-6ABC-3452-BD1FEBB2885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7362" b="27362"/>
          <a:stretch>
            <a:fillRect/>
          </a:stretch>
        </p:blipFill>
        <p:spPr/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2AAF331-F3D4-1B39-EE21-5E2A7E1D4C50}"/>
              </a:ext>
            </a:extLst>
          </p:cNvPr>
          <p:cNvSpPr txBox="1"/>
          <p:nvPr/>
        </p:nvSpPr>
        <p:spPr>
          <a:xfrm>
            <a:off x="0" y="6857999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>
                <a:hlinkClick r:id="rId4" tooltip="https://www.savonia.fi/artikkelit/vastuullisuus-pk-yrityksen-kilpailutekijana-mista-aloittaa/"/>
              </a:rPr>
              <a:t>This Photo</a:t>
            </a:r>
            <a:r>
              <a:rPr lang="en-IN" sz="900"/>
              <a:t> by Unknown Author is licensed under </a:t>
            </a:r>
            <a:r>
              <a:rPr lang="en-IN" sz="900">
                <a:hlinkClick r:id="rId5" tooltip="https://creativecommons.org/licenses/by-sa/3.0/"/>
              </a:rPr>
              <a:t>CC BY-SA</a:t>
            </a:r>
            <a:endParaRPr lang="en-IN" sz="9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996B9-2B69-E26F-9CBA-952A67001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7E01E-2C28-C960-78B3-35B548674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499" y="1007533"/>
            <a:ext cx="8887299" cy="276659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IN" dirty="0">
                <a:solidFill>
                  <a:srgbClr val="FFC000"/>
                </a:solidFill>
              </a:rPr>
              <a:t>PART-V</a:t>
            </a:r>
            <a:br>
              <a:rPr lang="en-IN" dirty="0"/>
            </a:br>
            <a:r>
              <a:rPr lang="en-IN" sz="5400" dirty="0">
                <a:solidFill>
                  <a:schemeClr val="tx2"/>
                </a:solidFill>
              </a:rPr>
              <a:t>CONTRIBUTION</a:t>
            </a:r>
            <a:br>
              <a:rPr lang="en-IN" dirty="0"/>
            </a:br>
            <a:r>
              <a:rPr lang="en-IN" sz="4800" dirty="0">
                <a:solidFill>
                  <a:srgbClr val="00B050"/>
                </a:solidFill>
              </a:rPr>
              <a:t>What do you have matters</a:t>
            </a:r>
          </a:p>
        </p:txBody>
      </p:sp>
    </p:spTree>
    <p:extLst>
      <p:ext uri="{BB962C8B-B14F-4D97-AF65-F5344CB8AC3E}">
        <p14:creationId xmlns:p14="http://schemas.microsoft.com/office/powerpoint/2010/main" val="641653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75547C-FF8C-F7DD-C10D-3C1F9C6591A7}"/>
              </a:ext>
            </a:extLst>
          </p:cNvPr>
          <p:cNvSpPr txBox="1"/>
          <p:nvPr/>
        </p:nvSpPr>
        <p:spPr>
          <a:xfrm>
            <a:off x="3312442" y="2436242"/>
            <a:ext cx="5943487" cy="166795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dirty="0"/>
              <a:t>Decentralized systems with Conventional infrastructure.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dirty="0"/>
              <a:t>GFRIDZ - Digital Economy.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dirty="0"/>
              <a:t>Human Capability as Capital.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174546-455D-9342-7753-83A107DEDA7E}"/>
              </a:ext>
            </a:extLst>
          </p:cNvPr>
          <p:cNvSpPr txBox="1"/>
          <p:nvPr/>
        </p:nvSpPr>
        <p:spPr>
          <a:xfrm>
            <a:off x="202763" y="4586169"/>
            <a:ext cx="11802969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bg2"/>
                </a:solidFill>
              </a:rPr>
              <a:t>New Technology        An Idea                Startup Plan                 Community Formation                      Project Optimization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3F9249B-CFB3-1147-CE44-925BB91DA79F}"/>
              </a:ext>
            </a:extLst>
          </p:cNvPr>
          <p:cNvSpPr/>
          <p:nvPr/>
        </p:nvSpPr>
        <p:spPr>
          <a:xfrm>
            <a:off x="1947519" y="4588924"/>
            <a:ext cx="368808" cy="369333"/>
          </a:xfrm>
          <a:prstGeom prst="rightArrow">
            <a:avLst>
              <a:gd name="adj1" fmla="val 50000"/>
              <a:gd name="adj2" fmla="val 36024"/>
            </a:avLst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99F28E2-3668-570A-9EBA-BAD4D9D9F597}"/>
              </a:ext>
            </a:extLst>
          </p:cNvPr>
          <p:cNvSpPr/>
          <p:nvPr/>
        </p:nvSpPr>
        <p:spPr>
          <a:xfrm>
            <a:off x="9071526" y="4586168"/>
            <a:ext cx="368807" cy="369333"/>
          </a:xfrm>
          <a:prstGeom prst="rightArrow">
            <a:avLst>
              <a:gd name="adj1" fmla="val 50000"/>
              <a:gd name="adj2" fmla="val 36024"/>
            </a:avLst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42E84FB-927F-D7FD-34EB-ED341D27800F}"/>
              </a:ext>
            </a:extLst>
          </p:cNvPr>
          <p:cNvSpPr/>
          <p:nvPr/>
        </p:nvSpPr>
        <p:spPr>
          <a:xfrm>
            <a:off x="5727193" y="4586168"/>
            <a:ext cx="368807" cy="369333"/>
          </a:xfrm>
          <a:prstGeom prst="rightArrow">
            <a:avLst>
              <a:gd name="adj1" fmla="val 50000"/>
              <a:gd name="adj2" fmla="val 36024"/>
            </a:avLst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C1CBA52-E588-7241-8575-F44F031E9C31}"/>
              </a:ext>
            </a:extLst>
          </p:cNvPr>
          <p:cNvSpPr/>
          <p:nvPr/>
        </p:nvSpPr>
        <p:spPr>
          <a:xfrm>
            <a:off x="3652952" y="4586168"/>
            <a:ext cx="368807" cy="369333"/>
          </a:xfrm>
          <a:prstGeom prst="rightArrow">
            <a:avLst>
              <a:gd name="adj1" fmla="val 50000"/>
              <a:gd name="adj2" fmla="val 36024"/>
            </a:avLst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1B9D1A-8B7C-BF99-8682-E976C9FB6F27}"/>
              </a:ext>
            </a:extLst>
          </p:cNvPr>
          <p:cNvSpPr/>
          <p:nvPr/>
        </p:nvSpPr>
        <p:spPr>
          <a:xfrm>
            <a:off x="202763" y="4970384"/>
            <a:ext cx="11802970" cy="36933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 WEB3                    </a:t>
            </a:r>
            <a:r>
              <a:rPr lang="en-IN" b="1" dirty="0">
                <a:solidFill>
                  <a:srgbClr val="FFC000"/>
                </a:solidFill>
              </a:rPr>
              <a:t>Web2 to Web3      </a:t>
            </a:r>
            <a:r>
              <a:rPr lang="en-IN" dirty="0"/>
              <a:t>Token Economy              </a:t>
            </a:r>
            <a:r>
              <a:rPr lang="en-IN" dirty="0">
                <a:solidFill>
                  <a:srgbClr val="FFC000"/>
                </a:solidFill>
              </a:rPr>
              <a:t>341 Core Capital Members           </a:t>
            </a:r>
            <a:r>
              <a:rPr lang="en-IN" dirty="0"/>
              <a:t>Products/ Asset Token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BC9246-4E4D-65AC-DC09-613522B41A62}"/>
              </a:ext>
            </a:extLst>
          </p:cNvPr>
          <p:cNvSpPr txBox="1"/>
          <p:nvPr/>
        </p:nvSpPr>
        <p:spPr>
          <a:xfrm>
            <a:off x="1" y="1283788"/>
            <a:ext cx="121920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200" dirty="0"/>
              <a:t>What DEX3 Can - What You Have – What Fit – Grows Value</a:t>
            </a:r>
          </a:p>
        </p:txBody>
      </p:sp>
    </p:spTree>
    <p:extLst>
      <p:ext uri="{BB962C8B-B14F-4D97-AF65-F5344CB8AC3E}">
        <p14:creationId xmlns:p14="http://schemas.microsoft.com/office/powerpoint/2010/main" val="3144087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FB8EC05-09F7-E342-8142-D2B6EAABC4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793444"/>
              </p:ext>
            </p:extLst>
          </p:nvPr>
        </p:nvGraphicFramePr>
        <p:xfrm>
          <a:off x="1399646" y="3429000"/>
          <a:ext cx="9392707" cy="2225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51175">
                  <a:extLst>
                    <a:ext uri="{9D8B030D-6E8A-4147-A177-3AD203B41FA5}">
                      <a16:colId xmlns:a16="http://schemas.microsoft.com/office/drawing/2014/main" val="2569093130"/>
                    </a:ext>
                  </a:extLst>
                </a:gridCol>
                <a:gridCol w="2650067">
                  <a:extLst>
                    <a:ext uri="{9D8B030D-6E8A-4147-A177-3AD203B41FA5}">
                      <a16:colId xmlns:a16="http://schemas.microsoft.com/office/drawing/2014/main" val="2010427069"/>
                    </a:ext>
                  </a:extLst>
                </a:gridCol>
                <a:gridCol w="3691465">
                  <a:extLst>
                    <a:ext uri="{9D8B030D-6E8A-4147-A177-3AD203B41FA5}">
                      <a16:colId xmlns:a16="http://schemas.microsoft.com/office/drawing/2014/main" val="12734013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>
                          <a:solidFill>
                            <a:schemeClr val="tx2"/>
                          </a:solidFill>
                        </a:rPr>
                        <a:t>Entry / Product</a:t>
                      </a:r>
                    </a:p>
                  </a:txBody>
                  <a:tcPr anchor="ctr">
                    <a:solidFill>
                      <a:schemeClr val="tx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>
                          <a:solidFill>
                            <a:schemeClr val="tx2"/>
                          </a:solidFill>
                        </a:rPr>
                        <a:t>Example Qualification</a:t>
                      </a:r>
                    </a:p>
                  </a:txBody>
                  <a:tcPr anchor="ctr">
                    <a:solidFill>
                      <a:schemeClr val="tx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>
                          <a:solidFill>
                            <a:schemeClr val="tx2"/>
                          </a:solidFill>
                        </a:rPr>
                        <a:t>Community Path</a:t>
                      </a:r>
                    </a:p>
                  </a:txBody>
                  <a:tcPr anchor="ctr">
                    <a:solidFill>
                      <a:schemeClr val="tx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048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/>
                        <a:t>GRIDX Lifetime Subscription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IN"/>
                        <a:t>99 USDT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Eligible Unit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963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/>
                        <a:t>GRIDX Monthly Subscription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IN" dirty="0"/>
                        <a:t>33 USDT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Subject to applicable Unit rules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752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/>
                        <a:t>GRIDZ Staking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IN" dirty="0"/>
                        <a:t>100 USDT (Min.)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Eligible Unit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8708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/>
                        <a:t>DEXDOT / DEX3 Product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IN" dirty="0"/>
                        <a:t>100 USDT (Min.)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Eligible Unit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528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/>
                        <a:t>QDX Trading Course Cost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IN" dirty="0"/>
                        <a:t>100 USDT (Full Course)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Subject to applicable Unit rules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78654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5EA7967-8F84-578E-EC5E-AC0372BEEE6D}"/>
              </a:ext>
            </a:extLst>
          </p:cNvPr>
          <p:cNvSpPr txBox="1"/>
          <p:nvPr/>
        </p:nvSpPr>
        <p:spPr>
          <a:xfrm>
            <a:off x="2652657" y="2112203"/>
            <a:ext cx="66463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IN" sz="2000" b="1" dirty="0">
                <a:solidFill>
                  <a:srgbClr val="92D050"/>
                </a:solidFill>
              </a:rPr>
              <a:t>Multiple DEX3 Entry Points</a:t>
            </a:r>
          </a:p>
          <a:p>
            <a:pPr algn="ctr">
              <a:buNone/>
            </a:pPr>
            <a:r>
              <a:rPr lang="en-IN" sz="2000" dirty="0"/>
              <a:t>A person does not need to enter through only one product.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320FD-ACAF-1717-58DB-5F5DD50A7ADC}"/>
              </a:ext>
            </a:extLst>
          </p:cNvPr>
          <p:cNvSpPr txBox="1"/>
          <p:nvPr/>
        </p:nvSpPr>
        <p:spPr>
          <a:xfrm>
            <a:off x="3541713" y="1203960"/>
            <a:ext cx="4868222" cy="523220"/>
          </a:xfrm>
          <a:prstGeom prst="rect">
            <a:avLst/>
          </a:prstGeom>
          <a:solidFill>
            <a:schemeClr val="tx2">
              <a:lumMod val="2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IN" sz="2800" b="1" dirty="0">
                <a:solidFill>
                  <a:srgbClr val="FFC000"/>
                </a:solidFill>
              </a:rPr>
              <a:t>What Can Start the Journey?</a:t>
            </a:r>
          </a:p>
        </p:txBody>
      </p:sp>
    </p:spTree>
    <p:extLst>
      <p:ext uri="{BB962C8B-B14F-4D97-AF65-F5344CB8AC3E}">
        <p14:creationId xmlns:p14="http://schemas.microsoft.com/office/powerpoint/2010/main" val="2871800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0A790-6464-9868-55C7-B29D01A88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53F82-44E7-F506-D1C4-101849AC2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499" y="1007533"/>
            <a:ext cx="8887299" cy="276659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IN" dirty="0">
                <a:solidFill>
                  <a:srgbClr val="FFC000"/>
                </a:solidFill>
              </a:rPr>
              <a:t>PART-VI</a:t>
            </a:r>
            <a:br>
              <a:rPr lang="en-IN" dirty="0"/>
            </a:br>
            <a:r>
              <a:rPr lang="en-IN" sz="6000" dirty="0">
                <a:solidFill>
                  <a:schemeClr val="tx2"/>
                </a:solidFill>
              </a:rPr>
              <a:t>COMMUNITY</a:t>
            </a:r>
            <a:br>
              <a:rPr lang="en-IN" dirty="0"/>
            </a:br>
            <a:r>
              <a:rPr lang="en-IN" sz="4800" dirty="0">
                <a:solidFill>
                  <a:srgbClr val="00B050"/>
                </a:solidFill>
              </a:rPr>
              <a:t>341 Capital Core  Member’s Forum</a:t>
            </a:r>
          </a:p>
        </p:txBody>
      </p:sp>
    </p:spTree>
    <p:extLst>
      <p:ext uri="{BB962C8B-B14F-4D97-AF65-F5344CB8AC3E}">
        <p14:creationId xmlns:p14="http://schemas.microsoft.com/office/powerpoint/2010/main" val="762750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116824-60EC-2B3E-6BEE-6383B514416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79600" y="5010184"/>
            <a:ext cx="8432800" cy="628615"/>
          </a:xfrm>
          <a:solidFill>
            <a:schemeClr val="accent1">
              <a:lumMod val="50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algn="ctr"/>
            <a:r>
              <a:rPr lang="en-IN" sz="3600" b="1" dirty="0">
                <a:solidFill>
                  <a:schemeClr val="tx2"/>
                </a:solidFill>
              </a:rPr>
              <a:t>DEX3 Capital Core Contributors Model</a:t>
            </a:r>
            <a:endParaRPr lang="en-IN" sz="3600" dirty="0">
              <a:solidFill>
                <a:schemeClr val="tx2"/>
              </a:solidFill>
            </a:endParaRPr>
          </a:p>
        </p:txBody>
      </p:sp>
      <p:pic>
        <p:nvPicPr>
          <p:cNvPr id="8" name="Picture Placeholder 7" descr="Robinhood Launches Robinhood Chain, an Ethereum Layer-2 for 24/7 Tokenized Stocks, With a DeFi Ecosystem Building on It From Day One | DEXTools News">
            <a:extLst>
              <a:ext uri="{FF2B5EF4-FFF2-40B4-BE49-F238E27FC236}">
                <a16:creationId xmlns:a16="http://schemas.microsoft.com/office/drawing/2014/main" id="{D8FE05B8-9875-E59B-3554-455A809D489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t="21829" b="21829"/>
          <a:stretch/>
        </p:blipFill>
        <p:spPr>
          <a:xfrm>
            <a:off x="0" y="0"/>
            <a:ext cx="12192000" cy="50101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600546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3AFE6-AB19-324C-29FE-882C6F25E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9536F0F-EDAD-5BBA-85C0-746DFE70C4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430384"/>
              </p:ext>
            </p:extLst>
          </p:nvPr>
        </p:nvGraphicFramePr>
        <p:xfrm>
          <a:off x="3826933" y="2469567"/>
          <a:ext cx="3759199" cy="2098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7658">
                  <a:extLst>
                    <a:ext uri="{9D8B030D-6E8A-4147-A177-3AD203B41FA5}">
                      <a16:colId xmlns:a16="http://schemas.microsoft.com/office/drawing/2014/main" val="800730130"/>
                    </a:ext>
                  </a:extLst>
                </a:gridCol>
                <a:gridCol w="2471541">
                  <a:extLst>
                    <a:ext uri="{9D8B030D-6E8A-4147-A177-3AD203B41FA5}">
                      <a16:colId xmlns:a16="http://schemas.microsoft.com/office/drawing/2014/main" val="2185711292"/>
                    </a:ext>
                  </a:extLst>
                </a:gridCol>
              </a:tblGrid>
              <a:tr h="288662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Proposed Layer</a:t>
                      </a:r>
                      <a:endParaRPr lang="en-IN" sz="160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u="none" strike="noStrike" dirty="0">
                          <a:solidFill>
                            <a:schemeClr val="tx2"/>
                          </a:solidFill>
                          <a:effectLst/>
                        </a:rPr>
                        <a:t>Illustrative Qualifying Volume</a:t>
                      </a:r>
                      <a:endParaRPr lang="en-IN" sz="160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905481"/>
                  </a:ext>
                </a:extLst>
              </a:tr>
              <a:tr h="32702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u="none" strike="noStrike">
                          <a:effectLst/>
                        </a:rPr>
                        <a:t>Layer 1</a:t>
                      </a:r>
                      <a:endParaRPr lang="en-IN" sz="16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u="none" strike="noStrike" dirty="0">
                          <a:effectLst/>
                        </a:rPr>
                        <a:t>4,000 USDT</a:t>
                      </a:r>
                      <a:endParaRPr lang="en-IN" sz="16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849981132"/>
                  </a:ext>
                </a:extLst>
              </a:tr>
              <a:tr h="32702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u="none" strike="noStrike">
                          <a:effectLst/>
                        </a:rPr>
                        <a:t>Layer 2</a:t>
                      </a:r>
                      <a:endParaRPr lang="en-IN" sz="1600"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u="none" strike="noStrike" dirty="0">
                          <a:effectLst/>
                        </a:rPr>
                        <a:t>2,000 USDT</a:t>
                      </a:r>
                      <a:endParaRPr lang="en-IN" sz="1600" dirty="0"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918473"/>
                  </a:ext>
                </a:extLst>
              </a:tr>
              <a:tr h="32702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u="none" strike="noStrike">
                          <a:effectLst/>
                        </a:rPr>
                        <a:t>Layer 3</a:t>
                      </a:r>
                      <a:endParaRPr lang="en-IN" sz="16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u="none" strike="noStrike">
                          <a:effectLst/>
                        </a:rPr>
                        <a:t>1,000 USDT</a:t>
                      </a:r>
                      <a:endParaRPr lang="en-IN" sz="160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361088097"/>
                  </a:ext>
                </a:extLst>
              </a:tr>
              <a:tr h="32702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u="none" strike="noStrike">
                          <a:effectLst/>
                        </a:rPr>
                        <a:t>Layer 4</a:t>
                      </a:r>
                      <a:endParaRPr lang="en-IN" sz="1600"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u="none" strike="noStrike" dirty="0">
                          <a:effectLst/>
                        </a:rPr>
                        <a:t>100 USDT</a:t>
                      </a:r>
                      <a:endParaRPr lang="en-IN" sz="1600" dirty="0"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1314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E3A42CB-2565-5FF3-7377-E4377796797D}"/>
              </a:ext>
            </a:extLst>
          </p:cNvPr>
          <p:cNvSpPr txBox="1"/>
          <p:nvPr/>
        </p:nvSpPr>
        <p:spPr>
          <a:xfrm>
            <a:off x="3497262" y="1572735"/>
            <a:ext cx="4419071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Community Hierarchy Model</a:t>
            </a:r>
          </a:p>
        </p:txBody>
      </p:sp>
    </p:spTree>
    <p:extLst>
      <p:ext uri="{BB962C8B-B14F-4D97-AF65-F5344CB8AC3E}">
        <p14:creationId xmlns:p14="http://schemas.microsoft.com/office/powerpoint/2010/main" val="1277378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D50F3-5AC5-08F2-B900-A50F2D0E5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76413A8-F940-CE97-59D9-F6869656B9AC}"/>
              </a:ext>
            </a:extLst>
          </p:cNvPr>
          <p:cNvSpPr/>
          <p:nvPr/>
        </p:nvSpPr>
        <p:spPr>
          <a:xfrm>
            <a:off x="5144508" y="848779"/>
            <a:ext cx="2040204" cy="1159934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/>
              <a:t>Genesis Block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D1BE349-8E4E-F179-7A46-80D4C6131B98}"/>
              </a:ext>
            </a:extLst>
          </p:cNvPr>
          <p:cNvSpPr/>
          <p:nvPr/>
        </p:nvSpPr>
        <p:spPr>
          <a:xfrm>
            <a:off x="2284046" y="2182607"/>
            <a:ext cx="914400" cy="914400"/>
          </a:xfrm>
          <a:prstGeom prst="ellipse">
            <a:avLst/>
          </a:prstGeom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3678391-CEA8-AEDD-61CF-CDE0C7D3B71C}"/>
              </a:ext>
            </a:extLst>
          </p:cNvPr>
          <p:cNvSpPr/>
          <p:nvPr/>
        </p:nvSpPr>
        <p:spPr>
          <a:xfrm>
            <a:off x="4547564" y="2159043"/>
            <a:ext cx="914400" cy="914400"/>
          </a:xfrm>
          <a:prstGeom prst="ellipse">
            <a:avLst/>
          </a:prstGeom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B85DFB6-B2FB-5BE8-0F46-D5AAF34DC0B2}"/>
              </a:ext>
            </a:extLst>
          </p:cNvPr>
          <p:cNvSpPr/>
          <p:nvPr/>
        </p:nvSpPr>
        <p:spPr>
          <a:xfrm>
            <a:off x="9164949" y="2213152"/>
            <a:ext cx="914400" cy="914400"/>
          </a:xfrm>
          <a:prstGeom prst="ellipse">
            <a:avLst/>
          </a:prstGeom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4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9745FE8-054A-31C6-E609-ECE96FB7A0DB}"/>
              </a:ext>
            </a:extLst>
          </p:cNvPr>
          <p:cNvSpPr/>
          <p:nvPr/>
        </p:nvSpPr>
        <p:spPr>
          <a:xfrm>
            <a:off x="6802328" y="2166536"/>
            <a:ext cx="914400" cy="914400"/>
          </a:xfrm>
          <a:prstGeom prst="ellipse">
            <a:avLst/>
          </a:prstGeom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C0B153A-75BB-DDC1-FE74-E7866B8B62D6}"/>
              </a:ext>
            </a:extLst>
          </p:cNvPr>
          <p:cNvSpPr/>
          <p:nvPr/>
        </p:nvSpPr>
        <p:spPr>
          <a:xfrm>
            <a:off x="9909407" y="3046642"/>
            <a:ext cx="711200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16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C8E11C4-64BA-8BBB-B355-F1D38FD7F736}"/>
              </a:ext>
            </a:extLst>
          </p:cNvPr>
          <p:cNvSpPr/>
          <p:nvPr/>
        </p:nvSpPr>
        <p:spPr>
          <a:xfrm>
            <a:off x="9474994" y="3062578"/>
            <a:ext cx="711200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15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2FCC55A-546F-4210-16AD-DA398D891E32}"/>
              </a:ext>
            </a:extLst>
          </p:cNvPr>
          <p:cNvSpPr/>
          <p:nvPr/>
        </p:nvSpPr>
        <p:spPr>
          <a:xfrm>
            <a:off x="9022397" y="3046642"/>
            <a:ext cx="711200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14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D6B11AE-A4F8-F4F6-2954-93E337BA7738}"/>
              </a:ext>
            </a:extLst>
          </p:cNvPr>
          <p:cNvSpPr/>
          <p:nvPr/>
        </p:nvSpPr>
        <p:spPr>
          <a:xfrm>
            <a:off x="8611266" y="3038674"/>
            <a:ext cx="660527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13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D0AA312-20BD-F17C-A72D-B906A6CDBA14}"/>
              </a:ext>
            </a:extLst>
          </p:cNvPr>
          <p:cNvSpPr/>
          <p:nvPr/>
        </p:nvSpPr>
        <p:spPr>
          <a:xfrm>
            <a:off x="7600383" y="3038674"/>
            <a:ext cx="660527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12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E85EFC6-9A49-8694-0B6E-8277FC3CD8BA}"/>
              </a:ext>
            </a:extLst>
          </p:cNvPr>
          <p:cNvSpPr/>
          <p:nvPr/>
        </p:nvSpPr>
        <p:spPr>
          <a:xfrm>
            <a:off x="7175061" y="3022323"/>
            <a:ext cx="635898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11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93FCD9A-FBF6-642C-729A-FFAA987D60AB}"/>
              </a:ext>
            </a:extLst>
          </p:cNvPr>
          <p:cNvSpPr/>
          <p:nvPr/>
        </p:nvSpPr>
        <p:spPr>
          <a:xfrm>
            <a:off x="6725110" y="3014123"/>
            <a:ext cx="633437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10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0BB3A5FA-2F93-D004-4FE5-901A6A01DA36}"/>
              </a:ext>
            </a:extLst>
          </p:cNvPr>
          <p:cNvSpPr/>
          <p:nvPr/>
        </p:nvSpPr>
        <p:spPr>
          <a:xfrm>
            <a:off x="6282888" y="3023651"/>
            <a:ext cx="635898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9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3AAA23D-DF43-5815-7878-8DC512931AE3}"/>
              </a:ext>
            </a:extLst>
          </p:cNvPr>
          <p:cNvSpPr/>
          <p:nvPr/>
        </p:nvSpPr>
        <p:spPr>
          <a:xfrm>
            <a:off x="5308709" y="2988198"/>
            <a:ext cx="633437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8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E245A820-512C-224D-EF67-6DA9317B88E6}"/>
              </a:ext>
            </a:extLst>
          </p:cNvPr>
          <p:cNvSpPr/>
          <p:nvPr/>
        </p:nvSpPr>
        <p:spPr>
          <a:xfrm>
            <a:off x="4830234" y="2998255"/>
            <a:ext cx="711200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7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DCF74BA1-E145-7999-0367-A92A33C2ACBA}"/>
              </a:ext>
            </a:extLst>
          </p:cNvPr>
          <p:cNvSpPr/>
          <p:nvPr/>
        </p:nvSpPr>
        <p:spPr>
          <a:xfrm>
            <a:off x="4416929" y="3009018"/>
            <a:ext cx="711200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6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FE5E9C2-6D1E-BE7E-794E-D962FE634945}"/>
              </a:ext>
            </a:extLst>
          </p:cNvPr>
          <p:cNvSpPr/>
          <p:nvPr/>
        </p:nvSpPr>
        <p:spPr>
          <a:xfrm>
            <a:off x="3997301" y="3023651"/>
            <a:ext cx="689092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5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81B553AA-EBDD-DDAE-A967-91BB63B8C4CD}"/>
              </a:ext>
            </a:extLst>
          </p:cNvPr>
          <p:cNvSpPr/>
          <p:nvPr/>
        </p:nvSpPr>
        <p:spPr>
          <a:xfrm>
            <a:off x="3099706" y="3030531"/>
            <a:ext cx="662735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4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77DD61A-3845-6712-58D1-A2A21E06CEE4}"/>
              </a:ext>
            </a:extLst>
          </p:cNvPr>
          <p:cNvSpPr/>
          <p:nvPr/>
        </p:nvSpPr>
        <p:spPr>
          <a:xfrm>
            <a:off x="2628135" y="3022323"/>
            <a:ext cx="711200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3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65FA9EB-DFFA-13B9-1DD4-A99276D7FF68}"/>
              </a:ext>
            </a:extLst>
          </p:cNvPr>
          <p:cNvSpPr/>
          <p:nvPr/>
        </p:nvSpPr>
        <p:spPr>
          <a:xfrm>
            <a:off x="2146895" y="3023654"/>
            <a:ext cx="711200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2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4F48BBA-30B3-61C4-91FE-5BACE47DEA85}"/>
              </a:ext>
            </a:extLst>
          </p:cNvPr>
          <p:cNvSpPr/>
          <p:nvPr/>
        </p:nvSpPr>
        <p:spPr>
          <a:xfrm>
            <a:off x="1730540" y="3038674"/>
            <a:ext cx="711200" cy="57573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1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DD2E7738-D236-CE63-6340-8A7F69FD273F}"/>
              </a:ext>
            </a:extLst>
          </p:cNvPr>
          <p:cNvCxnSpPr>
            <a:cxnSpLocks/>
            <a:stCxn id="2" idx="4"/>
            <a:endCxn id="6" idx="0"/>
          </p:cNvCxnSpPr>
          <p:nvPr/>
        </p:nvCxnSpPr>
        <p:spPr>
          <a:xfrm flipH="1">
            <a:off x="5004764" y="2008713"/>
            <a:ext cx="1159846" cy="150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9A3F3C4-7685-4474-ADD1-11E0AEE63DC5}"/>
              </a:ext>
            </a:extLst>
          </p:cNvPr>
          <p:cNvCxnSpPr>
            <a:cxnSpLocks/>
            <a:stCxn id="2" idx="4"/>
            <a:endCxn id="4" idx="0"/>
          </p:cNvCxnSpPr>
          <p:nvPr/>
        </p:nvCxnSpPr>
        <p:spPr>
          <a:xfrm flipH="1">
            <a:off x="2741246" y="2008713"/>
            <a:ext cx="3423364" cy="173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5ADD3B03-E6EB-52B5-DE73-E91EA8C56831}"/>
              </a:ext>
            </a:extLst>
          </p:cNvPr>
          <p:cNvCxnSpPr>
            <a:cxnSpLocks/>
            <a:stCxn id="2" idx="4"/>
            <a:endCxn id="10" idx="0"/>
          </p:cNvCxnSpPr>
          <p:nvPr/>
        </p:nvCxnSpPr>
        <p:spPr>
          <a:xfrm>
            <a:off x="6164610" y="2008713"/>
            <a:ext cx="1094918" cy="157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474A39D-174C-A18C-BD0F-212F79C569F7}"/>
              </a:ext>
            </a:extLst>
          </p:cNvPr>
          <p:cNvSpPr/>
          <p:nvPr/>
        </p:nvSpPr>
        <p:spPr>
          <a:xfrm>
            <a:off x="102321" y="2355455"/>
            <a:ext cx="1074274" cy="435752"/>
          </a:xfrm>
          <a:prstGeom prst="rect">
            <a:avLst/>
          </a:prstGeom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chemeClr val="tx1"/>
                </a:solidFill>
              </a:rPr>
              <a:t>Layer - 1</a:t>
            </a:r>
          </a:p>
          <a:p>
            <a:pPr algn="ctr"/>
            <a:r>
              <a:rPr lang="en-IN" sz="1400" b="1" dirty="0">
                <a:solidFill>
                  <a:schemeClr val="tx1"/>
                </a:solidFill>
              </a:rPr>
              <a:t>Count - 4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E8CAC0C2-2657-E83D-51CA-DD052E03324A}"/>
              </a:ext>
            </a:extLst>
          </p:cNvPr>
          <p:cNvSpPr/>
          <p:nvPr/>
        </p:nvSpPr>
        <p:spPr>
          <a:xfrm>
            <a:off x="63395" y="3097007"/>
            <a:ext cx="1040905" cy="35917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/>
              <a:t>Layer - 2</a:t>
            </a:r>
          </a:p>
          <a:p>
            <a:pPr algn="ctr"/>
            <a:r>
              <a:rPr lang="en-IN" sz="1400" b="1" dirty="0"/>
              <a:t>Count - 16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7DC4F06-713E-2CA6-C472-B9E3F929BA5E}"/>
              </a:ext>
            </a:extLst>
          </p:cNvPr>
          <p:cNvSpPr/>
          <p:nvPr/>
        </p:nvSpPr>
        <p:spPr>
          <a:xfrm>
            <a:off x="1481667" y="3817582"/>
            <a:ext cx="9440334" cy="359179"/>
          </a:xfrm>
          <a:prstGeom prst="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/>
              <a:t>Layer – 3 : Count - 64 </a:t>
            </a:r>
          </a:p>
          <a:p>
            <a:pPr algn="ctr"/>
            <a:endParaRPr lang="en-IN" sz="1200" b="1" dirty="0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C7A2B2A4-A8CE-6BBF-B466-D74DE2EC788F}"/>
              </a:ext>
            </a:extLst>
          </p:cNvPr>
          <p:cNvSpPr/>
          <p:nvPr/>
        </p:nvSpPr>
        <p:spPr>
          <a:xfrm>
            <a:off x="1253067" y="4241084"/>
            <a:ext cx="9914466" cy="35917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bg2"/>
                </a:solidFill>
              </a:rPr>
              <a:t>Layer -  5 : Count - 256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A137D1EF-C633-ACD7-97F0-3AB72A27D62F}"/>
              </a:ext>
            </a:extLst>
          </p:cNvPr>
          <p:cNvCxnSpPr>
            <a:stCxn id="2" idx="4"/>
            <a:endCxn id="8" idx="0"/>
          </p:cNvCxnSpPr>
          <p:nvPr/>
        </p:nvCxnSpPr>
        <p:spPr>
          <a:xfrm>
            <a:off x="6164610" y="2008713"/>
            <a:ext cx="3457539" cy="2044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Rectangle 165">
            <a:extLst>
              <a:ext uri="{FF2B5EF4-FFF2-40B4-BE49-F238E27FC236}">
                <a16:creationId xmlns:a16="http://schemas.microsoft.com/office/drawing/2014/main" id="{50D33DE1-2BA1-ACF2-6114-CFD5D52E76F4}"/>
              </a:ext>
            </a:extLst>
          </p:cNvPr>
          <p:cNvSpPr/>
          <p:nvPr/>
        </p:nvSpPr>
        <p:spPr>
          <a:xfrm>
            <a:off x="1041400" y="4699172"/>
            <a:ext cx="10405534" cy="359179"/>
          </a:xfrm>
          <a:prstGeom prst="rect">
            <a:avLst/>
          </a:prstGeom>
          <a:solidFill>
            <a:srgbClr val="00B0F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bg2"/>
                </a:solidFill>
              </a:rPr>
              <a:t>Layer -  6 : Count - 1024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528C88A1-C6D8-5FA1-8CDA-7ABD2BB1AF76}"/>
              </a:ext>
            </a:extLst>
          </p:cNvPr>
          <p:cNvSpPr/>
          <p:nvPr/>
        </p:nvSpPr>
        <p:spPr>
          <a:xfrm>
            <a:off x="829733" y="5204636"/>
            <a:ext cx="10862734" cy="3591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bg2"/>
                </a:solidFill>
              </a:rPr>
              <a:t>Layer -  7 : Count  - 4096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20E5F882-FD62-F3FB-3CA1-655218B9832A}"/>
              </a:ext>
            </a:extLst>
          </p:cNvPr>
          <p:cNvSpPr/>
          <p:nvPr/>
        </p:nvSpPr>
        <p:spPr>
          <a:xfrm>
            <a:off x="669488" y="5679066"/>
            <a:ext cx="11226800" cy="35917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/>
              <a:t>Layer -  8 : Unlimited width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4A033914-6CB4-909B-E7FF-78CC1A3C4949}"/>
              </a:ext>
            </a:extLst>
          </p:cNvPr>
          <p:cNvSpPr/>
          <p:nvPr/>
        </p:nvSpPr>
        <p:spPr>
          <a:xfrm>
            <a:off x="431800" y="6153497"/>
            <a:ext cx="11658600" cy="359179"/>
          </a:xfrm>
          <a:prstGeom prst="rect">
            <a:avLst/>
          </a:prstGeom>
          <a:solidFill>
            <a:srgbClr val="FFC000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chemeClr val="bg2"/>
                </a:solidFill>
              </a:rPr>
              <a:t>Layer -  9 : Unlimited width</a:t>
            </a:r>
          </a:p>
        </p:txBody>
      </p:sp>
    </p:spTree>
    <p:extLst>
      <p:ext uri="{BB962C8B-B14F-4D97-AF65-F5344CB8AC3E}">
        <p14:creationId xmlns:p14="http://schemas.microsoft.com/office/powerpoint/2010/main" val="17924024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1D345-3EBF-0B5F-84BA-5E2AB83CC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AFA9-27A9-EDAF-84BA-FA2E02298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067" y="1007533"/>
            <a:ext cx="9762066" cy="276659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IN" dirty="0">
                <a:solidFill>
                  <a:srgbClr val="FFC000"/>
                </a:solidFill>
              </a:rPr>
              <a:t>PART-VII</a:t>
            </a:r>
            <a:br>
              <a:rPr lang="en-IN" dirty="0"/>
            </a:br>
            <a:r>
              <a:rPr lang="en-IN" sz="6000" dirty="0">
                <a:solidFill>
                  <a:schemeClr val="tx2"/>
                </a:solidFill>
              </a:rPr>
              <a:t>AFFILIATE MARKETING</a:t>
            </a:r>
            <a:br>
              <a:rPr lang="en-IN" dirty="0"/>
            </a:br>
            <a:r>
              <a:rPr lang="en-IN" sz="4800" dirty="0">
                <a:solidFill>
                  <a:srgbClr val="00B050"/>
                </a:solidFill>
              </a:rPr>
              <a:t>User, Contributors, Builder &amp; Steward</a:t>
            </a:r>
          </a:p>
        </p:txBody>
      </p:sp>
    </p:spTree>
    <p:extLst>
      <p:ext uri="{BB962C8B-B14F-4D97-AF65-F5344CB8AC3E}">
        <p14:creationId xmlns:p14="http://schemas.microsoft.com/office/powerpoint/2010/main" val="238630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5A48-3940-0866-451D-771C4DDB7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45" y="1132204"/>
            <a:ext cx="6095999" cy="880533"/>
          </a:xfrm>
          <a:ln w="28575">
            <a:solidFill>
              <a:schemeClr val="accent3">
                <a:lumMod val="75000"/>
              </a:schemeClr>
            </a:solidFill>
          </a:ln>
          <a:effectLst/>
          <a:scene3d>
            <a:camera prst="obliqueTopRight"/>
            <a:lightRig rig="threePt" dir="t"/>
          </a:scene3d>
          <a:sp3d>
            <a:bevelT w="114300" prst="hardEdge"/>
          </a:sp3d>
        </p:spPr>
        <p:txBody>
          <a:bodyPr/>
          <a:lstStyle/>
          <a:p>
            <a:r>
              <a:rPr lang="en-IN" b="1" dirty="0">
                <a:solidFill>
                  <a:schemeClr val="accent3"/>
                </a:solidFill>
              </a:rPr>
              <a:t>CONTRIBUTORS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5798037-47ED-0B2E-EA21-31C31E894CFA}"/>
              </a:ext>
            </a:extLst>
          </p:cNvPr>
          <p:cNvGraphicFramePr>
            <a:graphicFrameLocks noGrp="1"/>
          </p:cNvGraphicFramePr>
          <p:nvPr>
            <p:ph sz="quarter" idx="14"/>
          </p:nvPr>
        </p:nvGraphicFramePr>
        <p:xfrm>
          <a:off x="6510866" y="830791"/>
          <a:ext cx="5046134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47547">
                  <a:extLst>
                    <a:ext uri="{9D8B030D-6E8A-4147-A177-3AD203B41FA5}">
                      <a16:colId xmlns:a16="http://schemas.microsoft.com/office/drawing/2014/main" val="31419911"/>
                    </a:ext>
                  </a:extLst>
                </a:gridCol>
                <a:gridCol w="1251720">
                  <a:extLst>
                    <a:ext uri="{9D8B030D-6E8A-4147-A177-3AD203B41FA5}">
                      <a16:colId xmlns:a16="http://schemas.microsoft.com/office/drawing/2014/main" val="1035064323"/>
                    </a:ext>
                  </a:extLst>
                </a:gridCol>
                <a:gridCol w="1032933">
                  <a:extLst>
                    <a:ext uri="{9D8B030D-6E8A-4147-A177-3AD203B41FA5}">
                      <a16:colId xmlns:a16="http://schemas.microsoft.com/office/drawing/2014/main" val="999914557"/>
                    </a:ext>
                  </a:extLst>
                </a:gridCol>
                <a:gridCol w="1413934">
                  <a:extLst>
                    <a:ext uri="{9D8B030D-6E8A-4147-A177-3AD203B41FA5}">
                      <a16:colId xmlns:a16="http://schemas.microsoft.com/office/drawing/2014/main" val="2974335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IN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Rank/GCP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IN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Qualification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IN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Allocation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IN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Accumulation</a:t>
                      </a:r>
                      <a:endParaRPr lang="en-IN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246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Associate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8139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Professional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24/Unit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12/Unit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6687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Expert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24/Unit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12/Unit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566361941"/>
                  </a:ext>
                </a:extLst>
              </a:tr>
            </a:tbl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ECE2CB18-14AA-8B11-A030-5CC1BDB07941}"/>
              </a:ext>
            </a:extLst>
          </p:cNvPr>
          <p:cNvSpPr/>
          <p:nvPr/>
        </p:nvSpPr>
        <p:spPr>
          <a:xfrm>
            <a:off x="1866902" y="5231343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D-1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C6965A2-0181-0282-7205-873AB952B9F2}"/>
              </a:ext>
            </a:extLst>
          </p:cNvPr>
          <p:cNvSpPr/>
          <p:nvPr/>
        </p:nvSpPr>
        <p:spPr>
          <a:xfrm>
            <a:off x="2870202" y="5179485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D-2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074B875-CCC2-8691-7AD1-CD8AE8E9B01D}"/>
              </a:ext>
            </a:extLst>
          </p:cNvPr>
          <p:cNvSpPr/>
          <p:nvPr/>
        </p:nvSpPr>
        <p:spPr>
          <a:xfrm>
            <a:off x="3889502" y="5214409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D-3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145880C-BB39-847F-9C13-11258CAD3826}"/>
              </a:ext>
            </a:extLst>
          </p:cNvPr>
          <p:cNvSpPr/>
          <p:nvPr/>
        </p:nvSpPr>
        <p:spPr>
          <a:xfrm>
            <a:off x="5230284" y="5190067"/>
            <a:ext cx="914400" cy="9144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D-1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FC5B682-51AD-3C39-A656-78864990258E}"/>
              </a:ext>
            </a:extLst>
          </p:cNvPr>
          <p:cNvSpPr/>
          <p:nvPr/>
        </p:nvSpPr>
        <p:spPr>
          <a:xfrm>
            <a:off x="6223000" y="5190067"/>
            <a:ext cx="914400" cy="9144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D-2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3154548-C8AC-9DE7-3516-80E63A1EB890}"/>
              </a:ext>
            </a:extLst>
          </p:cNvPr>
          <p:cNvSpPr/>
          <p:nvPr/>
        </p:nvSpPr>
        <p:spPr>
          <a:xfrm>
            <a:off x="7188200" y="5179485"/>
            <a:ext cx="914400" cy="9144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D-3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D914F7E-ED50-D49A-4E1C-A7F274A423D2}"/>
              </a:ext>
            </a:extLst>
          </p:cNvPr>
          <p:cNvSpPr/>
          <p:nvPr/>
        </p:nvSpPr>
        <p:spPr>
          <a:xfrm>
            <a:off x="8161867" y="5179485"/>
            <a:ext cx="914400" cy="9144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D-4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AB74BA4-F5E3-2E0F-4F52-F239F5EC7944}"/>
              </a:ext>
            </a:extLst>
          </p:cNvPr>
          <p:cNvSpPr/>
          <p:nvPr/>
        </p:nvSpPr>
        <p:spPr>
          <a:xfrm>
            <a:off x="9105900" y="5146676"/>
            <a:ext cx="914400" cy="9144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D-5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577B9FC-9B16-192C-AF13-B87CFED9832D}"/>
              </a:ext>
            </a:extLst>
          </p:cNvPr>
          <p:cNvSpPr/>
          <p:nvPr/>
        </p:nvSpPr>
        <p:spPr>
          <a:xfrm>
            <a:off x="10049933" y="5163609"/>
            <a:ext cx="914400" cy="9144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D-6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69C5AA8-050F-189B-E106-9256CCCE5F54}"/>
              </a:ext>
            </a:extLst>
          </p:cNvPr>
          <p:cNvSpPr/>
          <p:nvPr/>
        </p:nvSpPr>
        <p:spPr>
          <a:xfrm>
            <a:off x="11023600" y="5112809"/>
            <a:ext cx="914400" cy="9144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D-7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79E4F75-3393-742F-96C0-B785243A36F9}"/>
              </a:ext>
            </a:extLst>
          </p:cNvPr>
          <p:cNvSpPr/>
          <p:nvPr/>
        </p:nvSpPr>
        <p:spPr>
          <a:xfrm>
            <a:off x="2439584" y="3598334"/>
            <a:ext cx="1820333" cy="914400"/>
          </a:xfrm>
          <a:prstGeom prst="round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/>
              <a:t>Professional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1BBF1C01-3AF3-A478-FF43-A3AC3EFABA67}"/>
              </a:ext>
            </a:extLst>
          </p:cNvPr>
          <p:cNvSpPr/>
          <p:nvPr/>
        </p:nvSpPr>
        <p:spPr>
          <a:xfrm>
            <a:off x="203200" y="3598334"/>
            <a:ext cx="1663702" cy="914400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bg2"/>
                </a:solidFill>
              </a:rPr>
              <a:t>Associate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B808887-FDF5-E002-C77F-6FB1D31D68CA}"/>
              </a:ext>
            </a:extLst>
          </p:cNvPr>
          <p:cNvSpPr/>
          <p:nvPr/>
        </p:nvSpPr>
        <p:spPr>
          <a:xfrm>
            <a:off x="7615767" y="3598334"/>
            <a:ext cx="2006600" cy="914400"/>
          </a:xfrm>
          <a:prstGeom prst="roundRect">
            <a:avLst/>
          </a:prstGeom>
          <a:solidFill>
            <a:schemeClr val="accent3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/>
              <a:t>Expert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EE8B667-93E4-6635-2529-90220C6B1B18}"/>
              </a:ext>
            </a:extLst>
          </p:cNvPr>
          <p:cNvCxnSpPr/>
          <p:nvPr/>
        </p:nvCxnSpPr>
        <p:spPr>
          <a:xfrm>
            <a:off x="8475133" y="4148667"/>
            <a:ext cx="846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90E3E73-9F91-6350-E99D-FB25F39F667D}"/>
              </a:ext>
            </a:extLst>
          </p:cNvPr>
          <p:cNvCxnSpPr>
            <a:cxnSpLocks/>
            <a:stCxn id="32" idx="2"/>
            <a:endCxn id="21" idx="0"/>
          </p:cNvCxnSpPr>
          <p:nvPr/>
        </p:nvCxnSpPr>
        <p:spPr>
          <a:xfrm>
            <a:off x="8619067" y="4512734"/>
            <a:ext cx="0" cy="666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C6C7E47-65C1-88E4-5458-8E6731E1A4A3}"/>
              </a:ext>
            </a:extLst>
          </p:cNvPr>
          <p:cNvCxnSpPr>
            <a:stCxn id="32" idx="2"/>
            <a:endCxn id="19" idx="0"/>
          </p:cNvCxnSpPr>
          <p:nvPr/>
        </p:nvCxnSpPr>
        <p:spPr>
          <a:xfrm flipH="1">
            <a:off x="7645400" y="4512734"/>
            <a:ext cx="973667" cy="666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77D8A06-A771-966E-BCC2-5A8E9F33719E}"/>
              </a:ext>
            </a:extLst>
          </p:cNvPr>
          <p:cNvCxnSpPr>
            <a:stCxn id="32" idx="2"/>
            <a:endCxn id="17" idx="0"/>
          </p:cNvCxnSpPr>
          <p:nvPr/>
        </p:nvCxnSpPr>
        <p:spPr>
          <a:xfrm flipH="1">
            <a:off x="6680200" y="4512734"/>
            <a:ext cx="1938867" cy="6773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3120E47-E296-F2F1-76B7-3061FF8CA056}"/>
              </a:ext>
            </a:extLst>
          </p:cNvPr>
          <p:cNvCxnSpPr>
            <a:stCxn id="32" idx="2"/>
            <a:endCxn id="15" idx="0"/>
          </p:cNvCxnSpPr>
          <p:nvPr/>
        </p:nvCxnSpPr>
        <p:spPr>
          <a:xfrm flipH="1">
            <a:off x="5687484" y="4512734"/>
            <a:ext cx="2931583" cy="6773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9A78CCF-77B9-4A3E-6AA6-F400401D631C}"/>
              </a:ext>
            </a:extLst>
          </p:cNvPr>
          <p:cNvCxnSpPr>
            <a:stCxn id="32" idx="2"/>
            <a:endCxn id="27" idx="0"/>
          </p:cNvCxnSpPr>
          <p:nvPr/>
        </p:nvCxnSpPr>
        <p:spPr>
          <a:xfrm>
            <a:off x="8619067" y="4512734"/>
            <a:ext cx="2861733" cy="600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589C7D5-ABC3-CE7E-C8FB-CB85C80B4A4A}"/>
              </a:ext>
            </a:extLst>
          </p:cNvPr>
          <p:cNvCxnSpPr>
            <a:stCxn id="32" idx="2"/>
            <a:endCxn id="25" idx="0"/>
          </p:cNvCxnSpPr>
          <p:nvPr/>
        </p:nvCxnSpPr>
        <p:spPr>
          <a:xfrm>
            <a:off x="8619067" y="4512734"/>
            <a:ext cx="1888066" cy="650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A764ED1-F7B4-3D58-7BC1-0EA84AC64BE9}"/>
              </a:ext>
            </a:extLst>
          </p:cNvPr>
          <p:cNvCxnSpPr>
            <a:stCxn id="32" idx="2"/>
            <a:endCxn id="23" idx="0"/>
          </p:cNvCxnSpPr>
          <p:nvPr/>
        </p:nvCxnSpPr>
        <p:spPr>
          <a:xfrm>
            <a:off x="8619067" y="4512734"/>
            <a:ext cx="944033" cy="6339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65A7489-D1B9-6081-2785-6BFC33A0D29B}"/>
              </a:ext>
            </a:extLst>
          </p:cNvPr>
          <p:cNvCxnSpPr>
            <a:cxnSpLocks/>
          </p:cNvCxnSpPr>
          <p:nvPr/>
        </p:nvCxnSpPr>
        <p:spPr>
          <a:xfrm flipH="1">
            <a:off x="3335871" y="4529668"/>
            <a:ext cx="22349" cy="701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3D2759A-E621-09C6-2D5B-DB007C26CE68}"/>
              </a:ext>
            </a:extLst>
          </p:cNvPr>
          <p:cNvCxnSpPr>
            <a:stCxn id="28" idx="2"/>
            <a:endCxn id="9" idx="0"/>
          </p:cNvCxnSpPr>
          <p:nvPr/>
        </p:nvCxnSpPr>
        <p:spPr>
          <a:xfrm flipH="1">
            <a:off x="2324102" y="4512734"/>
            <a:ext cx="1025649" cy="718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C362A4C-92E6-B8C3-F64F-4BF82ADF1309}"/>
              </a:ext>
            </a:extLst>
          </p:cNvPr>
          <p:cNvCxnSpPr>
            <a:stCxn id="28" idx="2"/>
            <a:endCxn id="13" idx="0"/>
          </p:cNvCxnSpPr>
          <p:nvPr/>
        </p:nvCxnSpPr>
        <p:spPr>
          <a:xfrm>
            <a:off x="3349751" y="4512734"/>
            <a:ext cx="996951" cy="701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827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7E180FA-ABB2-F587-3CAB-7B85E47C48B9}"/>
              </a:ext>
            </a:extLst>
          </p:cNvPr>
          <p:cNvSpPr/>
          <p:nvPr/>
        </p:nvSpPr>
        <p:spPr>
          <a:xfrm>
            <a:off x="1086423" y="1303252"/>
            <a:ext cx="1418388" cy="53169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bg2"/>
                </a:solidFill>
              </a:rPr>
              <a:t>ELITE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0ED77F6-459A-41F9-6207-C87F62D77010}"/>
              </a:ext>
            </a:extLst>
          </p:cNvPr>
          <p:cNvSpPr/>
          <p:nvPr/>
        </p:nvSpPr>
        <p:spPr>
          <a:xfrm>
            <a:off x="106458" y="2061301"/>
            <a:ext cx="3471333" cy="174752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T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E84D63D-012A-BD71-1892-E5D02D1B30CF}"/>
              </a:ext>
            </a:extLst>
          </p:cNvPr>
          <p:cNvSpPr/>
          <p:nvPr/>
        </p:nvSpPr>
        <p:spPr>
          <a:xfrm>
            <a:off x="168211" y="2302766"/>
            <a:ext cx="914400" cy="914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bg2"/>
                </a:solidFill>
              </a:rPr>
              <a:t>D-1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ADC73CF-4700-F699-5600-4BD94D72B102}"/>
              </a:ext>
            </a:extLst>
          </p:cNvPr>
          <p:cNvSpPr/>
          <p:nvPr/>
        </p:nvSpPr>
        <p:spPr>
          <a:xfrm>
            <a:off x="1341008" y="2302766"/>
            <a:ext cx="914400" cy="914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bg2"/>
                </a:solidFill>
              </a:rPr>
              <a:t>D-2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CCD40AC-2619-479D-FCA9-AF931CABCB45}"/>
              </a:ext>
            </a:extLst>
          </p:cNvPr>
          <p:cNvSpPr/>
          <p:nvPr/>
        </p:nvSpPr>
        <p:spPr>
          <a:xfrm>
            <a:off x="2507336" y="2302766"/>
            <a:ext cx="914400" cy="9144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bg2"/>
                </a:solidFill>
              </a:rPr>
              <a:t>D-3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9C80463-CB01-2660-1760-CC550569F13C}"/>
              </a:ext>
            </a:extLst>
          </p:cNvPr>
          <p:cNvCxnSpPr>
            <a:cxnSpLocks/>
            <a:endCxn id="48" idx="0"/>
          </p:cNvCxnSpPr>
          <p:nvPr/>
        </p:nvCxnSpPr>
        <p:spPr>
          <a:xfrm flipH="1">
            <a:off x="625411" y="1779263"/>
            <a:ext cx="1189914" cy="523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490BB42-BE76-5B94-922C-BD559AA02C27}"/>
              </a:ext>
            </a:extLst>
          </p:cNvPr>
          <p:cNvCxnSpPr>
            <a:cxnSpLocks/>
            <a:stCxn id="19" idx="2"/>
            <a:endCxn id="50" idx="0"/>
          </p:cNvCxnSpPr>
          <p:nvPr/>
        </p:nvCxnSpPr>
        <p:spPr>
          <a:xfrm>
            <a:off x="1795617" y="1834950"/>
            <a:ext cx="2591" cy="467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8E890F2-9F2A-5DFD-FD6E-90E12F5F341C}"/>
              </a:ext>
            </a:extLst>
          </p:cNvPr>
          <p:cNvCxnSpPr>
            <a:cxnSpLocks/>
            <a:stCxn id="19" idx="2"/>
            <a:endCxn id="52" idx="0"/>
          </p:cNvCxnSpPr>
          <p:nvPr/>
        </p:nvCxnSpPr>
        <p:spPr>
          <a:xfrm>
            <a:off x="1795617" y="1834950"/>
            <a:ext cx="1168919" cy="467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4F999B6A-E097-F474-8440-9D18E4DFFB80}"/>
              </a:ext>
            </a:extLst>
          </p:cNvPr>
          <p:cNvSpPr txBox="1"/>
          <p:nvPr/>
        </p:nvSpPr>
        <p:spPr>
          <a:xfrm>
            <a:off x="949677" y="3193761"/>
            <a:ext cx="1534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tx1">
                    <a:lumMod val="85000"/>
                  </a:schemeClr>
                </a:solidFill>
              </a:rPr>
              <a:t>Team-20</a:t>
            </a:r>
          </a:p>
        </p:txBody>
      </p: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45E941BD-F83D-F836-8E71-3743C17443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736416"/>
              </p:ext>
            </p:extLst>
          </p:nvPr>
        </p:nvGraphicFramePr>
        <p:xfrm>
          <a:off x="6056689" y="4815546"/>
          <a:ext cx="5182824" cy="16726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51919">
                  <a:extLst>
                    <a:ext uri="{9D8B030D-6E8A-4147-A177-3AD203B41FA5}">
                      <a16:colId xmlns:a16="http://schemas.microsoft.com/office/drawing/2014/main" val="2557873258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1037398487"/>
                    </a:ext>
                  </a:extLst>
                </a:gridCol>
                <a:gridCol w="1786467">
                  <a:extLst>
                    <a:ext uri="{9D8B030D-6E8A-4147-A177-3AD203B41FA5}">
                      <a16:colId xmlns:a16="http://schemas.microsoft.com/office/drawing/2014/main" val="1506672942"/>
                    </a:ext>
                  </a:extLst>
                </a:gridCol>
                <a:gridCol w="1223638">
                  <a:extLst>
                    <a:ext uri="{9D8B030D-6E8A-4147-A177-3AD203B41FA5}">
                      <a16:colId xmlns:a16="http://schemas.microsoft.com/office/drawing/2014/main" val="1181162379"/>
                    </a:ext>
                  </a:extLst>
                </a:gridCol>
              </a:tblGrid>
              <a:tr h="2967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b="1" dirty="0">
                          <a:solidFill>
                            <a:schemeClr val="tx2"/>
                          </a:solidFill>
                        </a:rPr>
                        <a:t>Rank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IN" sz="1600" b="1" dirty="0">
                          <a:solidFill>
                            <a:schemeClr val="tx2"/>
                          </a:solidFill>
                        </a:rPr>
                        <a:t>GCP Qualification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IN" sz="1600" b="1" dirty="0">
                          <a:solidFill>
                            <a:schemeClr val="tx2"/>
                          </a:solidFill>
                        </a:rPr>
                        <a:t>Contribution Illustration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IN" sz="1600" b="1" dirty="0">
                          <a:solidFill>
                            <a:schemeClr val="tx2"/>
                          </a:solidFill>
                        </a:rPr>
                        <a:t>Maximum Shares </a:t>
                      </a:r>
                    </a:p>
                  </a:txBody>
                  <a:tcPr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889227"/>
                  </a:ext>
                </a:extLst>
              </a:tr>
              <a:tr h="3518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/>
                        <a:t>Elite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IN" sz="1400" b="1"/>
                        <a:t>480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/>
                        <a:t>Team-20 (+ Direct-3)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/>
                        <a:t>10 Elites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4507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/>
                        <a:t>Premier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IN" sz="1400" b="1"/>
                        <a:t>5,280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/>
                        <a:t>11 Elite Partners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/>
                        <a:t>3 Premiers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315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/>
                        <a:t>Pinnacle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IN" sz="1400" b="1"/>
                        <a:t>21,120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/>
                        <a:t>4 Premier Partners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/>
                        <a:t>3 Pinnacles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7106994"/>
                  </a:ext>
                </a:extLst>
              </a:tr>
            </a:tbl>
          </a:graphicData>
        </a:graphic>
      </p:graphicFrame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2DE863F9-93FA-77BA-0CB9-E6C4880B87C9}"/>
              </a:ext>
            </a:extLst>
          </p:cNvPr>
          <p:cNvSpPr/>
          <p:nvPr/>
        </p:nvSpPr>
        <p:spPr>
          <a:xfrm>
            <a:off x="7045426" y="1887864"/>
            <a:ext cx="1564551" cy="662697"/>
          </a:xfrm>
          <a:prstGeom prst="roundRect">
            <a:avLst/>
          </a:prstGeom>
          <a:solidFill>
            <a:schemeClr val="accent6">
              <a:lumMod val="75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2"/>
                </a:solidFill>
              </a:rPr>
              <a:t>PREMIER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0ABB3889-3C02-4E17-1696-9B9E89BCFB27}"/>
              </a:ext>
            </a:extLst>
          </p:cNvPr>
          <p:cNvSpPr/>
          <p:nvPr/>
        </p:nvSpPr>
        <p:spPr>
          <a:xfrm>
            <a:off x="2006600" y="4131566"/>
            <a:ext cx="1600843" cy="6839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PINNACLE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AEB7B647-3220-66FD-071C-1D5E88178FC4}"/>
              </a:ext>
            </a:extLst>
          </p:cNvPr>
          <p:cNvSpPr/>
          <p:nvPr/>
        </p:nvSpPr>
        <p:spPr>
          <a:xfrm>
            <a:off x="51358" y="5368339"/>
            <a:ext cx="1378073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bg2">
                    <a:lumMod val="90000"/>
                    <a:lumOff val="10000"/>
                  </a:schemeClr>
                </a:solidFill>
              </a:rPr>
              <a:t>Premier</a:t>
            </a:r>
          </a:p>
          <a:p>
            <a:pPr algn="ctr"/>
            <a:r>
              <a:rPr lang="en-IN" dirty="0">
                <a:solidFill>
                  <a:schemeClr val="bg2">
                    <a:lumMod val="90000"/>
                    <a:lumOff val="10000"/>
                  </a:schemeClr>
                </a:solidFill>
              </a:rPr>
              <a:t>1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B8D8AC67-9566-02FB-CB4B-F6132BDDA4A7}"/>
              </a:ext>
            </a:extLst>
          </p:cNvPr>
          <p:cNvSpPr/>
          <p:nvPr/>
        </p:nvSpPr>
        <p:spPr>
          <a:xfrm>
            <a:off x="1409496" y="5314887"/>
            <a:ext cx="1378073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bg2">
                    <a:lumMod val="90000"/>
                    <a:lumOff val="10000"/>
                  </a:schemeClr>
                </a:solidFill>
              </a:rPr>
              <a:t>Premier</a:t>
            </a:r>
          </a:p>
          <a:p>
            <a:pPr algn="ctr"/>
            <a:r>
              <a:rPr lang="en-IN" dirty="0">
                <a:solidFill>
                  <a:schemeClr val="bg2">
                    <a:lumMod val="90000"/>
                    <a:lumOff val="10000"/>
                  </a:schemeClr>
                </a:solidFill>
              </a:rPr>
              <a:t>2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BDB9BC47-43F3-73F8-487D-34859463505F}"/>
              </a:ext>
            </a:extLst>
          </p:cNvPr>
          <p:cNvSpPr/>
          <p:nvPr/>
        </p:nvSpPr>
        <p:spPr>
          <a:xfrm>
            <a:off x="2787569" y="5276725"/>
            <a:ext cx="1378073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bg2">
                    <a:lumMod val="90000"/>
                    <a:lumOff val="10000"/>
                  </a:schemeClr>
                </a:solidFill>
              </a:rPr>
              <a:t>Premier</a:t>
            </a:r>
          </a:p>
          <a:p>
            <a:pPr algn="ctr"/>
            <a:r>
              <a:rPr lang="en-IN" dirty="0">
                <a:solidFill>
                  <a:schemeClr val="bg2">
                    <a:lumMod val="90000"/>
                    <a:lumOff val="10000"/>
                  </a:schemeClr>
                </a:solidFill>
              </a:rPr>
              <a:t>3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D48C21CE-B501-C658-C0BE-D181402BC237}"/>
              </a:ext>
            </a:extLst>
          </p:cNvPr>
          <p:cNvSpPr/>
          <p:nvPr/>
        </p:nvSpPr>
        <p:spPr>
          <a:xfrm>
            <a:off x="4177992" y="5314887"/>
            <a:ext cx="1378073" cy="914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bg2">
                    <a:lumMod val="90000"/>
                    <a:lumOff val="10000"/>
                  </a:schemeClr>
                </a:solidFill>
              </a:rPr>
              <a:t>Premier</a:t>
            </a:r>
          </a:p>
          <a:p>
            <a:pPr algn="ctr"/>
            <a:r>
              <a:rPr lang="en-IN" dirty="0">
                <a:solidFill>
                  <a:schemeClr val="bg2">
                    <a:lumMod val="90000"/>
                    <a:lumOff val="10000"/>
                  </a:schemeClr>
                </a:solidFill>
              </a:rPr>
              <a:t>4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E52159FC-D350-173F-0028-BAE551B80267}"/>
              </a:ext>
            </a:extLst>
          </p:cNvPr>
          <p:cNvCxnSpPr>
            <a:cxnSpLocks/>
            <a:stCxn id="75" idx="2"/>
            <a:endCxn id="92" idx="0"/>
          </p:cNvCxnSpPr>
          <p:nvPr/>
        </p:nvCxnSpPr>
        <p:spPr>
          <a:xfrm flipH="1">
            <a:off x="740395" y="4815546"/>
            <a:ext cx="2066627" cy="552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B05D804A-903E-2230-9AD7-38536FFB6198}"/>
              </a:ext>
            </a:extLst>
          </p:cNvPr>
          <p:cNvCxnSpPr>
            <a:cxnSpLocks/>
            <a:stCxn id="75" idx="2"/>
            <a:endCxn id="94" idx="0"/>
          </p:cNvCxnSpPr>
          <p:nvPr/>
        </p:nvCxnSpPr>
        <p:spPr>
          <a:xfrm flipH="1">
            <a:off x="2098533" y="4815546"/>
            <a:ext cx="708489" cy="499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9DEB0B64-3852-4BBB-07E2-A0C3E0CD7BD1}"/>
              </a:ext>
            </a:extLst>
          </p:cNvPr>
          <p:cNvCxnSpPr>
            <a:cxnSpLocks/>
            <a:stCxn id="75" idx="2"/>
            <a:endCxn id="96" idx="0"/>
          </p:cNvCxnSpPr>
          <p:nvPr/>
        </p:nvCxnSpPr>
        <p:spPr>
          <a:xfrm>
            <a:off x="2807022" y="4815546"/>
            <a:ext cx="669584" cy="4611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BD59811A-B190-8F55-FB21-DC602DF4272C}"/>
              </a:ext>
            </a:extLst>
          </p:cNvPr>
          <p:cNvCxnSpPr>
            <a:cxnSpLocks/>
            <a:stCxn id="75" idx="2"/>
            <a:endCxn id="98" idx="0"/>
          </p:cNvCxnSpPr>
          <p:nvPr/>
        </p:nvCxnSpPr>
        <p:spPr>
          <a:xfrm>
            <a:off x="2807022" y="4815546"/>
            <a:ext cx="2060007" cy="499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>
            <a:extLst>
              <a:ext uri="{FF2B5EF4-FFF2-40B4-BE49-F238E27FC236}">
                <a16:creationId xmlns:a16="http://schemas.microsoft.com/office/drawing/2014/main" id="{C9BDDB10-71C5-4741-0CD0-50C11EDA0F2D}"/>
              </a:ext>
            </a:extLst>
          </p:cNvPr>
          <p:cNvSpPr/>
          <p:nvPr/>
        </p:nvSpPr>
        <p:spPr>
          <a:xfrm>
            <a:off x="6737320" y="3172170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E-5</a:t>
            </a: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389229AD-B51F-3BF2-ED9E-994123F3280B}"/>
              </a:ext>
            </a:extLst>
          </p:cNvPr>
          <p:cNvSpPr/>
          <p:nvPr/>
        </p:nvSpPr>
        <p:spPr>
          <a:xfrm>
            <a:off x="6116283" y="3161618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E-4</a:t>
            </a: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F5BEC1A4-BF43-2E62-3602-C0A072B74F73}"/>
              </a:ext>
            </a:extLst>
          </p:cNvPr>
          <p:cNvSpPr/>
          <p:nvPr/>
        </p:nvSpPr>
        <p:spPr>
          <a:xfrm>
            <a:off x="5674837" y="3166032"/>
            <a:ext cx="763704" cy="93321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E-3</a:t>
            </a: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A0A79DDF-4BC5-1BA1-7221-FA1ED44D2A8F}"/>
              </a:ext>
            </a:extLst>
          </p:cNvPr>
          <p:cNvSpPr/>
          <p:nvPr/>
        </p:nvSpPr>
        <p:spPr>
          <a:xfrm>
            <a:off x="5012907" y="3183573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E-2</a:t>
            </a: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1C73F6A0-88B1-8699-F90C-1FC97A8B45D6}"/>
              </a:ext>
            </a:extLst>
          </p:cNvPr>
          <p:cNvSpPr/>
          <p:nvPr/>
        </p:nvSpPr>
        <p:spPr>
          <a:xfrm>
            <a:off x="4008225" y="3138841"/>
            <a:ext cx="1272905" cy="103121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1600" dirty="0"/>
              <a:t>ELITE-1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B115C693-59F5-0F5E-9871-F45A9DA61E4E}"/>
              </a:ext>
            </a:extLst>
          </p:cNvPr>
          <p:cNvSpPr/>
          <p:nvPr/>
        </p:nvSpPr>
        <p:spPr>
          <a:xfrm>
            <a:off x="8767765" y="3123927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E-8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1763B31E-2732-A3FE-C455-9BDA2029690A}"/>
              </a:ext>
            </a:extLst>
          </p:cNvPr>
          <p:cNvSpPr/>
          <p:nvPr/>
        </p:nvSpPr>
        <p:spPr>
          <a:xfrm>
            <a:off x="8072898" y="3123927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E-7</a:t>
            </a: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00C78CB8-F766-9081-5DF4-04C77CF2D836}"/>
              </a:ext>
            </a:extLst>
          </p:cNvPr>
          <p:cNvSpPr/>
          <p:nvPr/>
        </p:nvSpPr>
        <p:spPr>
          <a:xfrm>
            <a:off x="9462632" y="3123927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E-9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7BF68D95-70E9-292B-1ADF-152BF965A817}"/>
              </a:ext>
            </a:extLst>
          </p:cNvPr>
          <p:cNvSpPr/>
          <p:nvPr/>
        </p:nvSpPr>
        <p:spPr>
          <a:xfrm>
            <a:off x="10172559" y="3130065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E-10</a:t>
            </a: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2FDAFAD-8DD0-02C3-994D-F679DBC7CC91}"/>
              </a:ext>
            </a:extLst>
          </p:cNvPr>
          <p:cNvSpPr/>
          <p:nvPr/>
        </p:nvSpPr>
        <p:spPr>
          <a:xfrm>
            <a:off x="10893527" y="3123927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E-11</a:t>
            </a:r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5D5C9520-89CD-715D-DE21-F7D50B90E921}"/>
              </a:ext>
            </a:extLst>
          </p:cNvPr>
          <p:cNvCxnSpPr>
            <a:cxnSpLocks/>
            <a:stCxn id="73" idx="2"/>
            <a:endCxn id="115" idx="0"/>
          </p:cNvCxnSpPr>
          <p:nvPr/>
        </p:nvCxnSpPr>
        <p:spPr>
          <a:xfrm flipH="1">
            <a:off x="4644678" y="2550561"/>
            <a:ext cx="3183024" cy="5882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275D1946-984F-6118-A65B-C3351CD9CB9E}"/>
              </a:ext>
            </a:extLst>
          </p:cNvPr>
          <p:cNvCxnSpPr>
            <a:cxnSpLocks/>
            <a:stCxn id="73" idx="2"/>
            <a:endCxn id="113" idx="0"/>
          </p:cNvCxnSpPr>
          <p:nvPr/>
        </p:nvCxnSpPr>
        <p:spPr>
          <a:xfrm flipH="1">
            <a:off x="5470107" y="2550561"/>
            <a:ext cx="2357595" cy="633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C8501EFB-A50F-0913-AC92-1324C8BF6644}"/>
              </a:ext>
            </a:extLst>
          </p:cNvPr>
          <p:cNvCxnSpPr>
            <a:cxnSpLocks/>
            <a:stCxn id="73" idx="2"/>
            <a:endCxn id="127" idx="0"/>
          </p:cNvCxnSpPr>
          <p:nvPr/>
        </p:nvCxnSpPr>
        <p:spPr>
          <a:xfrm>
            <a:off x="7827702" y="2550561"/>
            <a:ext cx="3523025" cy="573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53176014-1643-B56F-88F7-A9DA6BF26DC0}"/>
              </a:ext>
            </a:extLst>
          </p:cNvPr>
          <p:cNvCxnSpPr>
            <a:cxnSpLocks/>
            <a:stCxn id="73" idx="2"/>
            <a:endCxn id="125" idx="0"/>
          </p:cNvCxnSpPr>
          <p:nvPr/>
        </p:nvCxnSpPr>
        <p:spPr>
          <a:xfrm>
            <a:off x="7827702" y="2550561"/>
            <a:ext cx="2802057" cy="579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254D1DA5-2E9A-3CD1-559E-A3CFDA31C3D9}"/>
              </a:ext>
            </a:extLst>
          </p:cNvPr>
          <p:cNvCxnSpPr>
            <a:cxnSpLocks/>
            <a:stCxn id="73" idx="2"/>
            <a:endCxn id="123" idx="0"/>
          </p:cNvCxnSpPr>
          <p:nvPr/>
        </p:nvCxnSpPr>
        <p:spPr>
          <a:xfrm>
            <a:off x="7827702" y="2550561"/>
            <a:ext cx="2092130" cy="573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B0860CD6-A00B-6F56-D117-853A4E3CC3BC}"/>
              </a:ext>
            </a:extLst>
          </p:cNvPr>
          <p:cNvCxnSpPr>
            <a:cxnSpLocks/>
            <a:stCxn id="73" idx="2"/>
            <a:endCxn id="119" idx="0"/>
          </p:cNvCxnSpPr>
          <p:nvPr/>
        </p:nvCxnSpPr>
        <p:spPr>
          <a:xfrm>
            <a:off x="7827702" y="2550561"/>
            <a:ext cx="1397263" cy="573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40CAE849-0369-50E2-73AD-FE65B44B8A78}"/>
              </a:ext>
            </a:extLst>
          </p:cNvPr>
          <p:cNvCxnSpPr>
            <a:cxnSpLocks/>
            <a:stCxn id="73" idx="2"/>
            <a:endCxn id="111" idx="0"/>
          </p:cNvCxnSpPr>
          <p:nvPr/>
        </p:nvCxnSpPr>
        <p:spPr>
          <a:xfrm flipH="1">
            <a:off x="6056689" y="2550561"/>
            <a:ext cx="1771013" cy="6154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155FD6DC-CD7A-015C-C24F-350044A011E9}"/>
              </a:ext>
            </a:extLst>
          </p:cNvPr>
          <p:cNvCxnSpPr>
            <a:cxnSpLocks/>
            <a:stCxn id="73" idx="2"/>
            <a:endCxn id="109" idx="0"/>
          </p:cNvCxnSpPr>
          <p:nvPr/>
        </p:nvCxnSpPr>
        <p:spPr>
          <a:xfrm flipH="1">
            <a:off x="6573483" y="2550561"/>
            <a:ext cx="1254219" cy="611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F82815F2-9D73-09F8-CC13-05AFCA71D69A}"/>
              </a:ext>
            </a:extLst>
          </p:cNvPr>
          <p:cNvCxnSpPr>
            <a:cxnSpLocks/>
            <a:stCxn id="73" idx="2"/>
            <a:endCxn id="107" idx="0"/>
          </p:cNvCxnSpPr>
          <p:nvPr/>
        </p:nvCxnSpPr>
        <p:spPr>
          <a:xfrm flipH="1">
            <a:off x="7194520" y="2550561"/>
            <a:ext cx="633182" cy="621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3C3248EE-EB06-0235-D915-313F1B5D72D6}"/>
              </a:ext>
            </a:extLst>
          </p:cNvPr>
          <p:cNvCxnSpPr>
            <a:cxnSpLocks/>
            <a:stCxn id="73" idx="2"/>
          </p:cNvCxnSpPr>
          <p:nvPr/>
        </p:nvCxnSpPr>
        <p:spPr>
          <a:xfrm>
            <a:off x="7827702" y="2550561"/>
            <a:ext cx="58787" cy="977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629F895D-A4AE-4474-BB24-B21DBF3B7EAC}"/>
              </a:ext>
            </a:extLst>
          </p:cNvPr>
          <p:cNvCxnSpPr>
            <a:cxnSpLocks/>
            <a:stCxn id="73" idx="2"/>
            <a:endCxn id="121" idx="0"/>
          </p:cNvCxnSpPr>
          <p:nvPr/>
        </p:nvCxnSpPr>
        <p:spPr>
          <a:xfrm>
            <a:off x="7827702" y="2550561"/>
            <a:ext cx="702396" cy="573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Oval 157">
            <a:extLst>
              <a:ext uri="{FF2B5EF4-FFF2-40B4-BE49-F238E27FC236}">
                <a16:creationId xmlns:a16="http://schemas.microsoft.com/office/drawing/2014/main" id="{954304A7-FB49-688F-2C9B-942C1FFDB2E3}"/>
              </a:ext>
            </a:extLst>
          </p:cNvPr>
          <p:cNvSpPr/>
          <p:nvPr/>
        </p:nvSpPr>
        <p:spPr>
          <a:xfrm>
            <a:off x="7378031" y="3138841"/>
            <a:ext cx="914400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E-6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481F1E-0EF6-C540-FFCF-0AC0E7D8059D}"/>
              </a:ext>
            </a:extLst>
          </p:cNvPr>
          <p:cNvSpPr txBox="1"/>
          <p:nvPr/>
        </p:nvSpPr>
        <p:spPr>
          <a:xfrm>
            <a:off x="4884988" y="205929"/>
            <a:ext cx="2555636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bliqueBottomLef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IN" sz="4000" b="1" dirty="0">
                <a:solidFill>
                  <a:srgbClr val="FFFF00"/>
                </a:solidFill>
              </a:rPr>
              <a:t>BUILDERS</a:t>
            </a:r>
          </a:p>
        </p:txBody>
      </p:sp>
    </p:spTree>
    <p:extLst>
      <p:ext uri="{BB962C8B-B14F-4D97-AF65-F5344CB8AC3E}">
        <p14:creationId xmlns:p14="http://schemas.microsoft.com/office/powerpoint/2010/main" val="10548601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50A3D-BDC3-187A-397E-C476D73D2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2486" y="105864"/>
            <a:ext cx="3736848" cy="601132"/>
          </a:xfrm>
          <a:solidFill>
            <a:schemeClr val="accent2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en-IN" sz="4000" b="1" dirty="0">
                <a:solidFill>
                  <a:srgbClr val="FFC000"/>
                </a:solidFill>
              </a:rPr>
              <a:t>STEWARDSHIP</a:t>
            </a:r>
            <a:endParaRPr lang="en-IN" sz="4000" dirty="0">
              <a:solidFill>
                <a:srgbClr val="FFC000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533AA12-0CB6-6CB1-1A6B-58DFA491990E}"/>
              </a:ext>
            </a:extLst>
          </p:cNvPr>
          <p:cNvGraphicFramePr>
            <a:graphicFrameLocks noGrp="1"/>
          </p:cNvGraphicFramePr>
          <p:nvPr>
            <p:ph sz="quarter" idx="14"/>
          </p:nvPr>
        </p:nvGraphicFramePr>
        <p:xfrm>
          <a:off x="301653" y="3655091"/>
          <a:ext cx="7323667" cy="94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3532">
                  <a:extLst>
                    <a:ext uri="{9D8B030D-6E8A-4147-A177-3AD203B41FA5}">
                      <a16:colId xmlns:a16="http://schemas.microsoft.com/office/drawing/2014/main" val="2831990595"/>
                    </a:ext>
                  </a:extLst>
                </a:gridCol>
                <a:gridCol w="1437440">
                  <a:extLst>
                    <a:ext uri="{9D8B030D-6E8A-4147-A177-3AD203B41FA5}">
                      <a16:colId xmlns:a16="http://schemas.microsoft.com/office/drawing/2014/main" val="2925099342"/>
                    </a:ext>
                  </a:extLst>
                </a:gridCol>
                <a:gridCol w="2128762">
                  <a:extLst>
                    <a:ext uri="{9D8B030D-6E8A-4147-A177-3AD203B41FA5}">
                      <a16:colId xmlns:a16="http://schemas.microsoft.com/office/drawing/2014/main" val="3209165706"/>
                    </a:ext>
                  </a:extLst>
                </a:gridCol>
                <a:gridCol w="2683933">
                  <a:extLst>
                    <a:ext uri="{9D8B030D-6E8A-4147-A177-3AD203B41FA5}">
                      <a16:colId xmlns:a16="http://schemas.microsoft.com/office/drawing/2014/main" val="5749471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600" b="1" dirty="0">
                          <a:solidFill>
                            <a:schemeClr val="tx2"/>
                          </a:solidFill>
                        </a:rPr>
                        <a:t>Rank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IN" sz="1600" b="1" dirty="0">
                          <a:solidFill>
                            <a:schemeClr val="tx2"/>
                          </a:solidFill>
                        </a:rPr>
                        <a:t>GCP Qualification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IN" sz="1600" b="1" dirty="0">
                          <a:solidFill>
                            <a:schemeClr val="tx2"/>
                          </a:solidFill>
                        </a:rPr>
                        <a:t>Contribution Illustration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IN" sz="1600" b="1" dirty="0">
                          <a:solidFill>
                            <a:schemeClr val="tx2"/>
                          </a:solidFill>
                        </a:rPr>
                        <a:t>Maximum Shares 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58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/>
                        <a:t>Steward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IN" dirty="0"/>
                        <a:t>84,480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4 Pinnacle Partners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dirty="0"/>
                        <a:t>U/L ; 1 line - 1 Steward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736774"/>
                  </a:ext>
                </a:extLst>
              </a:tr>
            </a:tbl>
          </a:graphicData>
        </a:graphic>
      </p:graphicFrame>
      <p:pic>
        <p:nvPicPr>
          <p:cNvPr id="21" name="Picture Placeholder 20" descr="The image depicts a shiny gold star on a stand, with a ribbon attached, symbolizing a trophy or award.&#10;&#10;AI-generated content may be incorrect.">
            <a:extLst>
              <a:ext uri="{FF2B5EF4-FFF2-40B4-BE49-F238E27FC236}">
                <a16:creationId xmlns:a16="http://schemas.microsoft.com/office/drawing/2014/main" id="{CBDAB6E2-370A-357C-1E53-702468EF99D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4804" r="24804"/>
          <a:stretch>
            <a:fillRect/>
          </a:stretch>
        </p:blipFill>
        <p:spPr>
          <a:solidFill>
            <a:schemeClr val="accent2">
              <a:lumMod val="50000"/>
            </a:schemeClr>
          </a:solidFill>
          <a:ln>
            <a:solidFill>
              <a:srgbClr val="FFC000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236A7D1-E9EB-608C-85C0-70FBA27F4C65}"/>
              </a:ext>
            </a:extLst>
          </p:cNvPr>
          <p:cNvSpPr txBox="1"/>
          <p:nvPr/>
        </p:nvSpPr>
        <p:spPr>
          <a:xfrm>
            <a:off x="8731045" y="6866879"/>
            <a:ext cx="34609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00">
                <a:hlinkClick r:id="rId4" tooltip="https://freepngimg.com/png/81988-achievement-trophy-yellow-award-gold-free-clipart-hq"/>
              </a:rPr>
              <a:t>This Photo</a:t>
            </a:r>
            <a:r>
              <a:rPr lang="en-IN" sz="900"/>
              <a:t> by Unknown Author is licensed under </a:t>
            </a:r>
            <a:r>
              <a:rPr lang="en-IN" sz="900">
                <a:hlinkClick r:id="rId5" tooltip="https://creativecommons.org/licenses/by-nc/3.0/"/>
              </a:rPr>
              <a:t>CC BY-NC</a:t>
            </a:r>
            <a:endParaRPr lang="en-IN" sz="90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278A58D-9DD8-A75A-4462-89E94A09270E}"/>
              </a:ext>
            </a:extLst>
          </p:cNvPr>
          <p:cNvSpPr/>
          <p:nvPr/>
        </p:nvSpPr>
        <p:spPr>
          <a:xfrm>
            <a:off x="2833507" y="836945"/>
            <a:ext cx="1837267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chemeClr val="tx1"/>
                </a:solidFill>
              </a:rPr>
              <a:t>STEWARD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08DF000-3378-583D-C2FC-7E3C1C2AFC7F}"/>
              </a:ext>
            </a:extLst>
          </p:cNvPr>
          <p:cNvSpPr/>
          <p:nvPr/>
        </p:nvSpPr>
        <p:spPr>
          <a:xfrm>
            <a:off x="892680" y="2312685"/>
            <a:ext cx="1378073" cy="914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>
                <a:solidFill>
                  <a:schemeClr val="tx1"/>
                </a:solidFill>
              </a:rPr>
              <a:t>PINNACLE</a:t>
            </a:r>
          </a:p>
          <a:p>
            <a:pPr algn="ctr"/>
            <a:r>
              <a:rPr lang="en-IN" sz="12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296513E-C66D-80D6-FCF3-996CFE924E07}"/>
              </a:ext>
            </a:extLst>
          </p:cNvPr>
          <p:cNvSpPr/>
          <p:nvPr/>
        </p:nvSpPr>
        <p:spPr>
          <a:xfrm>
            <a:off x="2410309" y="2283491"/>
            <a:ext cx="1378073" cy="914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>
                <a:solidFill>
                  <a:schemeClr val="tx1"/>
                </a:solidFill>
              </a:rPr>
              <a:t>PINNACLE</a:t>
            </a:r>
          </a:p>
          <a:p>
            <a:pPr algn="ctr"/>
            <a:r>
              <a:rPr lang="en-IN" sz="12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8EC14A-991F-E4C6-56C6-3A9D785ED4E4}"/>
              </a:ext>
            </a:extLst>
          </p:cNvPr>
          <p:cNvSpPr/>
          <p:nvPr/>
        </p:nvSpPr>
        <p:spPr>
          <a:xfrm>
            <a:off x="4031254" y="2242004"/>
            <a:ext cx="1378073" cy="914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>
                <a:solidFill>
                  <a:schemeClr val="tx1"/>
                </a:solidFill>
              </a:rPr>
              <a:t>PINNACLE</a:t>
            </a:r>
          </a:p>
          <a:p>
            <a:pPr algn="ctr"/>
            <a:r>
              <a:rPr lang="en-IN" sz="12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F3693E4-A761-1E72-5DB2-B069F7D873F3}"/>
              </a:ext>
            </a:extLst>
          </p:cNvPr>
          <p:cNvSpPr/>
          <p:nvPr/>
        </p:nvSpPr>
        <p:spPr>
          <a:xfrm>
            <a:off x="5673717" y="2310176"/>
            <a:ext cx="1378073" cy="9144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200" dirty="0">
                <a:solidFill>
                  <a:schemeClr val="tx1"/>
                </a:solidFill>
              </a:rPr>
              <a:t>PINNACLE</a:t>
            </a:r>
          </a:p>
          <a:p>
            <a:pPr algn="ctr"/>
            <a:r>
              <a:rPr lang="en-IN" sz="1200" dirty="0">
                <a:solidFill>
                  <a:schemeClr val="tx1"/>
                </a:solidFill>
              </a:rPr>
              <a:t>4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CF6BF94-0E97-DF9F-3990-5F5B15CBFD72}"/>
              </a:ext>
            </a:extLst>
          </p:cNvPr>
          <p:cNvCxnSpPr>
            <a:stCxn id="23" idx="2"/>
            <a:endCxn id="24" idx="0"/>
          </p:cNvCxnSpPr>
          <p:nvPr/>
        </p:nvCxnSpPr>
        <p:spPr>
          <a:xfrm flipH="1">
            <a:off x="1581717" y="1751345"/>
            <a:ext cx="2170424" cy="561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639AE1C-691D-0D1E-E53C-7B5372D92849}"/>
              </a:ext>
            </a:extLst>
          </p:cNvPr>
          <p:cNvCxnSpPr>
            <a:stCxn id="23" idx="2"/>
            <a:endCxn id="25" idx="0"/>
          </p:cNvCxnSpPr>
          <p:nvPr/>
        </p:nvCxnSpPr>
        <p:spPr>
          <a:xfrm flipH="1">
            <a:off x="3099346" y="1751345"/>
            <a:ext cx="652795" cy="5321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164F913-9CB9-8F8D-C9CE-1C2851FF93D1}"/>
              </a:ext>
            </a:extLst>
          </p:cNvPr>
          <p:cNvCxnSpPr>
            <a:stCxn id="23" idx="2"/>
            <a:endCxn id="26" idx="0"/>
          </p:cNvCxnSpPr>
          <p:nvPr/>
        </p:nvCxnSpPr>
        <p:spPr>
          <a:xfrm>
            <a:off x="3752141" y="1751345"/>
            <a:ext cx="968150" cy="490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822E22B-F23B-8E7A-2C21-CA3D2B598168}"/>
              </a:ext>
            </a:extLst>
          </p:cNvPr>
          <p:cNvCxnSpPr>
            <a:stCxn id="23" idx="2"/>
            <a:endCxn id="27" idx="0"/>
          </p:cNvCxnSpPr>
          <p:nvPr/>
        </p:nvCxnSpPr>
        <p:spPr>
          <a:xfrm>
            <a:off x="3752141" y="1751345"/>
            <a:ext cx="2610613" cy="558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E6E2F42-5C86-BB57-46B4-737A4D3EAD27}"/>
              </a:ext>
            </a:extLst>
          </p:cNvPr>
          <p:cNvSpPr txBox="1"/>
          <p:nvPr/>
        </p:nvSpPr>
        <p:spPr>
          <a:xfrm>
            <a:off x="2717117" y="4934266"/>
            <a:ext cx="4908203" cy="147732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en-IN" b="1" dirty="0">
                <a:solidFill>
                  <a:srgbClr val="FFC000"/>
                </a:solidFill>
              </a:rPr>
              <a:t>Note: </a:t>
            </a:r>
          </a:p>
          <a:p>
            <a:pPr marL="342900" indent="-342900">
              <a:buAutoNum type="arabicPeriod"/>
            </a:pPr>
            <a:r>
              <a:rPr lang="en-IN" dirty="0"/>
              <a:t>4 Pinnacles in 4 lines = 1 Steward.</a:t>
            </a:r>
          </a:p>
          <a:p>
            <a:pPr marL="342900" indent="-342900">
              <a:buAutoNum type="arabicPeriod"/>
            </a:pPr>
            <a:r>
              <a:rPr lang="en-IN" dirty="0"/>
              <a:t>1 Steward line+ 3 Pinnacle lines = 1 Steward</a:t>
            </a:r>
          </a:p>
          <a:p>
            <a:pPr marL="342900" indent="-342900">
              <a:buAutoNum type="arabicPeriod"/>
            </a:pPr>
            <a:r>
              <a:rPr lang="en-IN" dirty="0"/>
              <a:t>2 Steward lines = 2 Stewards. </a:t>
            </a:r>
          </a:p>
          <a:p>
            <a:pPr marL="342900" indent="-342900">
              <a:buAutoNum type="arabicPeriod"/>
            </a:pPr>
            <a:r>
              <a:rPr lang="en-IN" dirty="0"/>
              <a:t>…..and so on.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C38B87E-5877-120D-281C-EAB7BCD0264B}"/>
              </a:ext>
            </a:extLst>
          </p:cNvPr>
          <p:cNvSpPr/>
          <p:nvPr/>
        </p:nvSpPr>
        <p:spPr>
          <a:xfrm>
            <a:off x="9768250" y="4111475"/>
            <a:ext cx="1386544" cy="507184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>
                <a:solidFill>
                  <a:schemeClr val="bg2"/>
                </a:solidFill>
              </a:rPr>
              <a:t>STEWARD</a:t>
            </a:r>
          </a:p>
        </p:txBody>
      </p:sp>
    </p:spTree>
    <p:extLst>
      <p:ext uri="{BB962C8B-B14F-4D97-AF65-F5344CB8AC3E}">
        <p14:creationId xmlns:p14="http://schemas.microsoft.com/office/powerpoint/2010/main" val="1583907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AD06D-CB5F-BD51-6793-E659D7F05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6358" y="4838824"/>
            <a:ext cx="5418669" cy="631930"/>
          </a:xfrm>
          <a:ln>
            <a:solidFill>
              <a:schemeClr val="accent1"/>
            </a:solidFill>
          </a:ln>
          <a:scene3d>
            <a:camera prst="perspectiveRelaxedModerately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r>
              <a:rPr lang="en-IN" b="1" dirty="0"/>
              <a:t> </a:t>
            </a:r>
            <a:r>
              <a:rPr lang="en-IN" sz="3600" b="1" dirty="0">
                <a:solidFill>
                  <a:srgbClr val="FFC000"/>
                </a:solidFill>
              </a:rPr>
              <a:t>ROLE &amp; RANK STRUCTURE</a:t>
            </a:r>
            <a:endParaRPr lang="en-IN" sz="3600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ACCE3B6-70F9-8106-C124-B0D405504EF5}"/>
              </a:ext>
            </a:extLst>
          </p:cNvPr>
          <p:cNvGraphicFramePr>
            <a:graphicFrameLocks noGrp="1"/>
          </p:cNvGraphicFramePr>
          <p:nvPr>
            <p:ph sz="quarter" idx="17"/>
          </p:nvPr>
        </p:nvGraphicFramePr>
        <p:xfrm>
          <a:off x="749038" y="357436"/>
          <a:ext cx="10537029" cy="328369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16829">
                  <a:extLst>
                    <a:ext uri="{9D8B030D-6E8A-4147-A177-3AD203B41FA5}">
                      <a16:colId xmlns:a16="http://schemas.microsoft.com/office/drawing/2014/main" val="3518949769"/>
                    </a:ext>
                  </a:extLst>
                </a:gridCol>
                <a:gridCol w="1693333">
                  <a:extLst>
                    <a:ext uri="{9D8B030D-6E8A-4147-A177-3AD203B41FA5}">
                      <a16:colId xmlns:a16="http://schemas.microsoft.com/office/drawing/2014/main" val="1734132418"/>
                    </a:ext>
                  </a:extLst>
                </a:gridCol>
                <a:gridCol w="1862667">
                  <a:extLst>
                    <a:ext uri="{9D8B030D-6E8A-4147-A177-3AD203B41FA5}">
                      <a16:colId xmlns:a16="http://schemas.microsoft.com/office/drawing/2014/main" val="2401525203"/>
                    </a:ext>
                  </a:extLst>
                </a:gridCol>
                <a:gridCol w="1693333">
                  <a:extLst>
                    <a:ext uri="{9D8B030D-6E8A-4147-A177-3AD203B41FA5}">
                      <a16:colId xmlns:a16="http://schemas.microsoft.com/office/drawing/2014/main" val="2755085593"/>
                    </a:ext>
                  </a:extLst>
                </a:gridCol>
                <a:gridCol w="1794934">
                  <a:extLst>
                    <a:ext uri="{9D8B030D-6E8A-4147-A177-3AD203B41FA5}">
                      <a16:colId xmlns:a16="http://schemas.microsoft.com/office/drawing/2014/main" val="3850609893"/>
                    </a:ext>
                  </a:extLst>
                </a:gridCol>
                <a:gridCol w="2175933">
                  <a:extLst>
                    <a:ext uri="{9D8B030D-6E8A-4147-A177-3AD203B41FA5}">
                      <a16:colId xmlns:a16="http://schemas.microsoft.com/office/drawing/2014/main" val="10498521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Stage</a:t>
                      </a:r>
                      <a:endParaRPr lang="en-IN" sz="140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Community Role</a:t>
                      </a:r>
                      <a:endParaRPr lang="en-IN" sz="140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Achievement Rank</a:t>
                      </a:r>
                      <a:endParaRPr lang="en-IN" sz="140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Qualification GCP</a:t>
                      </a:r>
                      <a:endParaRPr lang="en-IN" sz="140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IN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Allocation</a:t>
                      </a:r>
                      <a:r>
                        <a:rPr lang="en-IN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IN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GCP</a:t>
                      </a:r>
                      <a:endParaRPr lang="en-IN" sz="140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Accumulation</a:t>
                      </a:r>
                      <a:r>
                        <a:rPr lang="en-IN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IN" sz="14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</a:rPr>
                        <a:t>GCP</a:t>
                      </a:r>
                      <a:endParaRPr lang="en-IN" sz="1400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32555743"/>
                  </a:ext>
                </a:extLst>
              </a:tr>
              <a:tr h="37793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Stage 0</a:t>
                      </a:r>
                      <a:endParaRPr lang="en-IN" sz="1400" b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User</a:t>
                      </a:r>
                      <a:endParaRPr lang="en-IN" sz="1400" b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—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—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—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--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002816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Stage 1</a:t>
                      </a:r>
                      <a:endParaRPr lang="en-IN" sz="1400" b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Contributor</a:t>
                      </a:r>
                      <a:endParaRPr lang="en-IN" sz="1400" b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Associate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84774633"/>
                  </a:ext>
                </a:extLst>
              </a:tr>
              <a:tr h="261091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IN" sz="1400" b="0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Contributor</a:t>
                      </a:r>
                      <a:endParaRPr lang="en-IN" sz="1400" b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Professional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24/Unit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12/Unit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0796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IN" sz="1400" b="0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Contributor</a:t>
                      </a:r>
                      <a:endParaRPr lang="en-IN" sz="1400" b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Expert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24/Unit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12/Unit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34205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Stage 2</a:t>
                      </a:r>
                      <a:endParaRPr lang="en-IN" sz="1400" b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Builder</a:t>
                      </a:r>
                      <a:endParaRPr lang="en-IN" sz="1400" b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Elite Partner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480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24/Unit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12/Unit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24628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IN" sz="1400" b="0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Builder</a:t>
                      </a:r>
                      <a:endParaRPr lang="en-IN" sz="1400" b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Premier Partner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5,280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480/ Elite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240/ Elite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28893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IN" sz="1400" b="0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Builder</a:t>
                      </a:r>
                      <a:endParaRPr lang="en-IN" sz="1400" b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Pinnacle Partner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21,120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5,280/</a:t>
                      </a:r>
                      <a:r>
                        <a:rPr lang="en-IN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Premier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2,640/ Premier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83131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Stage 3</a:t>
                      </a:r>
                      <a:endParaRPr lang="en-IN" sz="1400" b="0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Steward</a:t>
                      </a:r>
                      <a:endParaRPr lang="en-IN" sz="1400" b="0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Steward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84,480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21,120/ Pinnacle</a:t>
                      </a:r>
                      <a:endParaRPr lang="en-IN" sz="14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I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10,560/ Pinnacle</a:t>
                      </a:r>
                      <a:endParaRPr lang="en-IN" sz="1400" dirty="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11545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10245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F7D60-42BF-448C-2AD5-A7FE9DBB4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FE7EC-DAA8-804D-496E-15C71CD9A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067" y="1007533"/>
            <a:ext cx="10295466" cy="276659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IN" dirty="0">
                <a:solidFill>
                  <a:srgbClr val="FFC000"/>
                </a:solidFill>
              </a:rPr>
              <a:t>PART-VIII</a:t>
            </a:r>
            <a:br>
              <a:rPr lang="en-IN" dirty="0"/>
            </a:br>
            <a:r>
              <a:rPr lang="en-IN" sz="6000" dirty="0">
                <a:solidFill>
                  <a:schemeClr val="tx2"/>
                </a:solidFill>
              </a:rPr>
              <a:t>DIGITAL MARKETING</a:t>
            </a:r>
            <a:br>
              <a:rPr lang="en-IN" dirty="0"/>
            </a:br>
            <a:r>
              <a:rPr lang="en-IN" sz="4800" dirty="0">
                <a:solidFill>
                  <a:srgbClr val="00B050"/>
                </a:solidFill>
              </a:rPr>
              <a:t>Primary Roadmap, Blue print </a:t>
            </a:r>
            <a:r>
              <a:rPr lang="en-IN" sz="4800">
                <a:solidFill>
                  <a:srgbClr val="00B050"/>
                </a:solidFill>
              </a:rPr>
              <a:t>&amp; Summary</a:t>
            </a:r>
            <a:endParaRPr lang="en-IN" sz="4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8845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FC667-82E3-98C8-F255-7EE5FC9EB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EDD7B19-0582-F47C-21F4-C38D6777E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063593"/>
              </p:ext>
            </p:extLst>
          </p:nvPr>
        </p:nvGraphicFramePr>
        <p:xfrm>
          <a:off x="2386708" y="2089329"/>
          <a:ext cx="6300092" cy="35752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4617">
                  <a:extLst>
                    <a:ext uri="{9D8B030D-6E8A-4147-A177-3AD203B41FA5}">
                      <a16:colId xmlns:a16="http://schemas.microsoft.com/office/drawing/2014/main" val="164002533"/>
                    </a:ext>
                  </a:extLst>
                </a:gridCol>
                <a:gridCol w="3705475">
                  <a:extLst>
                    <a:ext uri="{9D8B030D-6E8A-4147-A177-3AD203B41FA5}">
                      <a16:colId xmlns:a16="http://schemas.microsoft.com/office/drawing/2014/main" val="1861394118"/>
                    </a:ext>
                  </a:extLst>
                </a:gridCol>
              </a:tblGrid>
              <a:tr h="514049"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Target date</a:t>
                      </a:r>
                      <a:endParaRPr lang="en-IN" sz="1800" b="1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8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Milestone</a:t>
                      </a:r>
                      <a:endParaRPr lang="en-IN" sz="1800" b="1" dirty="0">
                        <a:solidFill>
                          <a:schemeClr val="tx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586262"/>
                  </a:ext>
                </a:extLst>
              </a:tr>
              <a:tr h="470403">
                <a:tc>
                  <a:txBody>
                    <a:bodyPr/>
                    <a:lstStyle/>
                    <a:p>
                      <a:pPr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2 Nov 2026</a:t>
                      </a:r>
                      <a:endParaRPr lang="en-IN" sz="1600" b="1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MVP work and outreach activities start</a:t>
                      </a:r>
                      <a:endParaRPr lang="en-IN" sz="1600" b="1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426794"/>
                  </a:ext>
                </a:extLst>
              </a:tr>
              <a:tr h="470403">
                <a:tc>
                  <a:txBody>
                    <a:bodyPr/>
                    <a:lstStyle/>
                    <a:p>
                      <a:pPr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b="1" u="none" strike="noStrike">
                          <a:solidFill>
                            <a:schemeClr val="bg2"/>
                          </a:solidFill>
                          <a:effectLst/>
                        </a:rPr>
                        <a:t>16 Nov 2026</a:t>
                      </a:r>
                      <a:endParaRPr lang="en-IN" sz="1600" b="1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SEO, SMO and digital marketing begins</a:t>
                      </a:r>
                      <a:endParaRPr lang="en-IN" sz="1600" b="1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05774"/>
                  </a:ext>
                </a:extLst>
              </a:tr>
              <a:tr h="470403">
                <a:tc>
                  <a:txBody>
                    <a:bodyPr/>
                    <a:lstStyle/>
                    <a:p>
                      <a:pPr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30 Nov 2026</a:t>
                      </a:r>
                      <a:endParaRPr lang="en-IN" sz="1600" b="1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Landing page and videos targeted</a:t>
                      </a:r>
                      <a:endParaRPr lang="en-IN" sz="1600" b="1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819776"/>
                  </a:ext>
                </a:extLst>
              </a:tr>
              <a:tr h="470403">
                <a:tc>
                  <a:txBody>
                    <a:bodyPr/>
                    <a:lstStyle/>
                    <a:p>
                      <a:pPr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15 Dec 2026</a:t>
                      </a:r>
                      <a:endParaRPr lang="en-IN" sz="1600" b="1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GRIDZ V-2 readiness/ launch target</a:t>
                      </a:r>
                      <a:endParaRPr lang="en-IN" sz="1600" b="1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308151"/>
                  </a:ext>
                </a:extLst>
              </a:tr>
              <a:tr h="470403">
                <a:tc>
                  <a:txBody>
                    <a:bodyPr/>
                    <a:lstStyle/>
                    <a:p>
                      <a:pPr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b="1" u="none" strike="noStrike">
                          <a:solidFill>
                            <a:schemeClr val="bg2"/>
                          </a:solidFill>
                          <a:effectLst/>
                        </a:rPr>
                        <a:t>31 Dec 2026</a:t>
                      </a:r>
                      <a:endParaRPr lang="en-IN" sz="1600" b="1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Initial 341-member formation target</a:t>
                      </a:r>
                      <a:endParaRPr lang="en-IN" sz="1600" b="1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525916"/>
                  </a:ext>
                </a:extLst>
              </a:tr>
              <a:tr h="573001">
                <a:tc>
                  <a:txBody>
                    <a:bodyPr/>
                    <a:lstStyle/>
                    <a:p>
                      <a:pPr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b="1" u="none" strike="noStrike">
                          <a:solidFill>
                            <a:schemeClr val="bg2"/>
                          </a:solidFill>
                          <a:effectLst/>
                        </a:rPr>
                        <a:t>31 Jan 2027</a:t>
                      </a:r>
                      <a:endParaRPr lang="en-IN" sz="1600" b="1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IN" sz="16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Phase One MVP completion target</a:t>
                      </a:r>
                      <a:endParaRPr lang="en-IN" sz="1600" b="1" dirty="0">
                        <a:solidFill>
                          <a:schemeClr val="bg2"/>
                        </a:solidFill>
                        <a:effectLst/>
                      </a:endParaRPr>
                    </a:p>
                  </a:txBody>
                  <a:tcPr marL="63500" marR="63500" marT="63500" marB="63500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63814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941FB267-A3ED-14D8-6007-73734F8C76EB}"/>
              </a:ext>
            </a:extLst>
          </p:cNvPr>
          <p:cNvSpPr txBox="1"/>
          <p:nvPr/>
        </p:nvSpPr>
        <p:spPr>
          <a:xfrm>
            <a:off x="3680358" y="1422400"/>
            <a:ext cx="3691468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IN" dirty="0"/>
              <a:t> </a:t>
            </a:r>
            <a:r>
              <a:rPr lang="en-IN" sz="2400" b="1" dirty="0">
                <a:solidFill>
                  <a:schemeClr val="bg1"/>
                </a:solidFill>
              </a:rPr>
              <a:t>Implementation Roadmap</a:t>
            </a:r>
          </a:p>
        </p:txBody>
      </p:sp>
    </p:spTree>
    <p:extLst>
      <p:ext uri="{BB962C8B-B14F-4D97-AF65-F5344CB8AC3E}">
        <p14:creationId xmlns:p14="http://schemas.microsoft.com/office/powerpoint/2010/main" val="18975404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59296B-CF13-F5D2-04E6-ABB5AFBFFB64}"/>
              </a:ext>
            </a:extLst>
          </p:cNvPr>
          <p:cNvSpPr/>
          <p:nvPr/>
        </p:nvSpPr>
        <p:spPr>
          <a:xfrm>
            <a:off x="637029" y="497699"/>
            <a:ext cx="10938933" cy="612140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93F882-444F-DC83-2EED-F4910ED7EC64}"/>
              </a:ext>
            </a:extLst>
          </p:cNvPr>
          <p:cNvSpPr/>
          <p:nvPr/>
        </p:nvSpPr>
        <p:spPr>
          <a:xfrm>
            <a:off x="2667000" y="3056466"/>
            <a:ext cx="1617133" cy="1388533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rgbClr val="FFC000"/>
                </a:solidFill>
              </a:rPr>
              <a:t>CAPITAL</a:t>
            </a:r>
          </a:p>
          <a:p>
            <a:pPr algn="ctr"/>
            <a:r>
              <a:rPr lang="en-IN" dirty="0">
                <a:solidFill>
                  <a:srgbClr val="FFC000"/>
                </a:solidFill>
              </a:rPr>
              <a:t>Resource</a:t>
            </a:r>
          </a:p>
          <a:p>
            <a:pPr algn="ctr"/>
            <a:r>
              <a:rPr lang="en-IN" dirty="0">
                <a:solidFill>
                  <a:srgbClr val="FFC000"/>
                </a:solidFill>
              </a:rPr>
              <a:t>Engine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B8BA508-589B-7861-E5E3-199A7DD4D8D7}"/>
              </a:ext>
            </a:extLst>
          </p:cNvPr>
          <p:cNvSpPr/>
          <p:nvPr/>
        </p:nvSpPr>
        <p:spPr>
          <a:xfrm>
            <a:off x="5019829" y="1804722"/>
            <a:ext cx="1795835" cy="132080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FFC000"/>
                </a:solidFill>
              </a:rPr>
              <a:t>PRODUCTION</a:t>
            </a:r>
          </a:p>
          <a:p>
            <a:pPr algn="ctr"/>
            <a:r>
              <a:rPr lang="en-IN" b="1" dirty="0">
                <a:solidFill>
                  <a:srgbClr val="FFC000"/>
                </a:solidFill>
              </a:rPr>
              <a:t>Unit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D08C818-79A3-49B2-C959-327B10AF4E04}"/>
              </a:ext>
            </a:extLst>
          </p:cNvPr>
          <p:cNvSpPr/>
          <p:nvPr/>
        </p:nvSpPr>
        <p:spPr>
          <a:xfrm>
            <a:off x="7730065" y="3056466"/>
            <a:ext cx="1617133" cy="13208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>
                <a:solidFill>
                  <a:srgbClr val="FFC000"/>
                </a:solidFill>
              </a:rPr>
              <a:t>OWNERSHIP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9825C2-C0E0-3C07-1DAC-5494486069D5}"/>
              </a:ext>
            </a:extLst>
          </p:cNvPr>
          <p:cNvSpPr/>
          <p:nvPr/>
        </p:nvSpPr>
        <p:spPr>
          <a:xfrm>
            <a:off x="5336029" y="4194310"/>
            <a:ext cx="1540934" cy="138853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rgbClr val="FFC000"/>
                </a:solidFill>
              </a:rPr>
              <a:t>SELLING Platform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317AB0-24BD-7ED1-9FE7-FB7F9BCBCE7D}"/>
              </a:ext>
            </a:extLst>
          </p:cNvPr>
          <p:cNvSpPr/>
          <p:nvPr/>
        </p:nvSpPr>
        <p:spPr>
          <a:xfrm>
            <a:off x="1086950" y="785195"/>
            <a:ext cx="914400" cy="914400"/>
          </a:xfrm>
          <a:prstGeom prst="rect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PoC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35267C-D453-948E-89CD-4F5E91B1AB6F}"/>
              </a:ext>
            </a:extLst>
          </p:cNvPr>
          <p:cNvSpPr/>
          <p:nvPr/>
        </p:nvSpPr>
        <p:spPr>
          <a:xfrm>
            <a:off x="1088535" y="1960033"/>
            <a:ext cx="914400" cy="914400"/>
          </a:xfrm>
          <a:prstGeom prst="rect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GDP</a:t>
            </a:r>
          </a:p>
          <a:p>
            <a:pPr algn="ctr"/>
            <a:r>
              <a:rPr lang="en-IN" dirty="0">
                <a:solidFill>
                  <a:schemeClr val="tx1"/>
                </a:solidFill>
              </a:rPr>
              <a:t>Mining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67354F-D6C2-821E-376C-8D173B494D02}"/>
              </a:ext>
            </a:extLst>
          </p:cNvPr>
          <p:cNvSpPr/>
          <p:nvPr/>
        </p:nvSpPr>
        <p:spPr>
          <a:xfrm>
            <a:off x="1032447" y="3174671"/>
            <a:ext cx="914400" cy="914400"/>
          </a:xfrm>
          <a:prstGeom prst="rect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GRIDZ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019D86-2211-B427-1BF5-3E903B5C3E73}"/>
              </a:ext>
            </a:extLst>
          </p:cNvPr>
          <p:cNvSpPr/>
          <p:nvPr/>
        </p:nvSpPr>
        <p:spPr>
          <a:xfrm>
            <a:off x="1034648" y="4377266"/>
            <a:ext cx="986366" cy="914400"/>
          </a:xfrm>
          <a:prstGeom prst="rect">
            <a:avLst/>
          </a:prstGeom>
          <a:solidFill>
            <a:schemeClr val="accent6"/>
          </a:solid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Staking/Vesting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938BF5-FD73-538B-208E-FB348C8E973C}"/>
              </a:ext>
            </a:extLst>
          </p:cNvPr>
          <p:cNvSpPr/>
          <p:nvPr/>
        </p:nvSpPr>
        <p:spPr>
          <a:xfrm>
            <a:off x="10383309" y="4604941"/>
            <a:ext cx="968902" cy="86875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Govern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13B74C-4D5D-93E8-A46C-559577A61307}"/>
              </a:ext>
            </a:extLst>
          </p:cNvPr>
          <p:cNvSpPr/>
          <p:nvPr/>
        </p:nvSpPr>
        <p:spPr>
          <a:xfrm>
            <a:off x="10338860" y="2023956"/>
            <a:ext cx="914400" cy="9144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Rights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97F738-A67B-9365-24E4-3E7F38A4D8DE}"/>
              </a:ext>
            </a:extLst>
          </p:cNvPr>
          <p:cNvSpPr/>
          <p:nvPr/>
        </p:nvSpPr>
        <p:spPr>
          <a:xfrm>
            <a:off x="10338860" y="3239788"/>
            <a:ext cx="914400" cy="9144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Vote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839C48-32B4-5220-7237-4BEBFB5C3BB0}"/>
              </a:ext>
            </a:extLst>
          </p:cNvPr>
          <p:cNvSpPr/>
          <p:nvPr/>
        </p:nvSpPr>
        <p:spPr>
          <a:xfrm>
            <a:off x="1618625" y="5711563"/>
            <a:ext cx="1782878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Elite, Premier, Pinnacle &amp; Steward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75D5E1-BC85-4C03-84A0-503854074490}"/>
              </a:ext>
            </a:extLst>
          </p:cNvPr>
          <p:cNvSpPr/>
          <p:nvPr/>
        </p:nvSpPr>
        <p:spPr>
          <a:xfrm>
            <a:off x="6096000" y="782108"/>
            <a:ext cx="1096428" cy="930541"/>
          </a:xfrm>
          <a:prstGeom prst="rect">
            <a:avLst/>
          </a:prstGeom>
          <a:solidFill>
            <a:srgbClr val="00B050"/>
          </a:solidFill>
          <a:ln>
            <a:solidFill>
              <a:srgbClr val="C00000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>
                <a:solidFill>
                  <a:schemeClr val="bg2"/>
                </a:solidFill>
              </a:rPr>
              <a:t>DEXLab</a:t>
            </a:r>
            <a:endParaRPr lang="en-IN" dirty="0">
              <a:solidFill>
                <a:schemeClr val="bg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10B5AFE-88C7-ECDD-A0FE-6831AD19D827}"/>
              </a:ext>
            </a:extLst>
          </p:cNvPr>
          <p:cNvSpPr/>
          <p:nvPr/>
        </p:nvSpPr>
        <p:spPr>
          <a:xfrm>
            <a:off x="4547886" y="722714"/>
            <a:ext cx="1126066" cy="914400"/>
          </a:xfrm>
          <a:prstGeom prst="rect">
            <a:avLst/>
          </a:prstGeom>
          <a:solidFill>
            <a:srgbClr val="00B050"/>
          </a:solidFill>
          <a:ln>
            <a:solidFill>
              <a:srgbClr val="C00000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bg2"/>
                </a:solidFill>
              </a:rPr>
              <a:t>DEXTRA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CD0D07E-CC4D-AF4E-654E-5B4B59CB3346}"/>
              </a:ext>
            </a:extLst>
          </p:cNvPr>
          <p:cNvSpPr/>
          <p:nvPr/>
        </p:nvSpPr>
        <p:spPr>
          <a:xfrm>
            <a:off x="6342733" y="5711563"/>
            <a:ext cx="994832" cy="914400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DEXTra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5428C5B-D46C-C2AA-2989-A1D68DCA2858}"/>
              </a:ext>
            </a:extLst>
          </p:cNvPr>
          <p:cNvSpPr/>
          <p:nvPr/>
        </p:nvSpPr>
        <p:spPr>
          <a:xfrm>
            <a:off x="3682559" y="5720684"/>
            <a:ext cx="9144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QDX</a:t>
            </a:r>
          </a:p>
          <a:p>
            <a:pPr algn="ctr"/>
            <a:r>
              <a:rPr lang="en-IN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Edn</a:t>
            </a:r>
            <a:endParaRPr lang="en-IN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00EF617-ECC2-EE8B-056F-492F5BA51B55}"/>
              </a:ext>
            </a:extLst>
          </p:cNvPr>
          <p:cNvSpPr/>
          <p:nvPr/>
        </p:nvSpPr>
        <p:spPr>
          <a:xfrm>
            <a:off x="2725002" y="1761467"/>
            <a:ext cx="1447803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DEXFi</a:t>
            </a:r>
            <a:endParaRPr lang="en-IN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790498A-61CF-35A0-4C90-B861BD054AB3}"/>
              </a:ext>
            </a:extLst>
          </p:cNvPr>
          <p:cNvSpPr/>
          <p:nvPr/>
        </p:nvSpPr>
        <p:spPr>
          <a:xfrm>
            <a:off x="7730065" y="4629151"/>
            <a:ext cx="1752601" cy="914400"/>
          </a:xfrm>
          <a:prstGeom prst="ellipse">
            <a:avLst/>
          </a:prstGeom>
          <a:solidFill>
            <a:schemeClr val="accent4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Hybrid</a:t>
            </a:r>
          </a:p>
          <a:p>
            <a:pPr algn="ctr"/>
            <a:r>
              <a:rPr lang="en-IN" sz="1200" dirty="0"/>
              <a:t>Governance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0392FC4-ED4F-754A-29B4-6C1C43AC11FD}"/>
              </a:ext>
            </a:extLst>
          </p:cNvPr>
          <p:cNvSpPr/>
          <p:nvPr/>
        </p:nvSpPr>
        <p:spPr>
          <a:xfrm>
            <a:off x="7861295" y="5784585"/>
            <a:ext cx="1617133" cy="914400"/>
          </a:xfrm>
          <a:prstGeom prst="ellipse">
            <a:avLst/>
          </a:prstGeom>
          <a:solidFill>
            <a:schemeClr val="accent4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DEXDAO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5ECC45C-F3F7-2DA6-1C68-4B47BB494217}"/>
              </a:ext>
            </a:extLst>
          </p:cNvPr>
          <p:cNvSpPr/>
          <p:nvPr/>
        </p:nvSpPr>
        <p:spPr>
          <a:xfrm>
            <a:off x="2510064" y="4648199"/>
            <a:ext cx="1925322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2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Affiliate</a:t>
            </a:r>
          </a:p>
          <a:p>
            <a:pPr algn="ctr"/>
            <a:r>
              <a:rPr lang="en-IN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system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1946540-73DF-2139-2321-15581E08DB6C}"/>
              </a:ext>
            </a:extLst>
          </p:cNvPr>
          <p:cNvSpPr/>
          <p:nvPr/>
        </p:nvSpPr>
        <p:spPr>
          <a:xfrm>
            <a:off x="2679697" y="761998"/>
            <a:ext cx="1604436" cy="9144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rgbClr val="C00000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DEXDOT</a:t>
            </a:r>
          </a:p>
          <a:p>
            <a:pPr algn="ctr"/>
            <a:r>
              <a:rPr lang="en-IN" dirty="0"/>
              <a:t>+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EA6FC26-7B05-C41D-327B-752A9B3C3DCC}"/>
              </a:ext>
            </a:extLst>
          </p:cNvPr>
          <p:cNvSpPr/>
          <p:nvPr/>
        </p:nvSpPr>
        <p:spPr>
          <a:xfrm>
            <a:off x="7408336" y="800101"/>
            <a:ext cx="1401233" cy="9144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rgbClr val="C00000"/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GRIDX</a:t>
            </a:r>
          </a:p>
          <a:p>
            <a:pPr algn="ctr"/>
            <a:r>
              <a:rPr lang="en-IN" dirty="0"/>
              <a:t>+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432E653-7103-5B5C-01C2-3F2A9A457B0D}"/>
              </a:ext>
            </a:extLst>
          </p:cNvPr>
          <p:cNvSpPr/>
          <p:nvPr/>
        </p:nvSpPr>
        <p:spPr>
          <a:xfrm>
            <a:off x="7741181" y="1966386"/>
            <a:ext cx="1401232" cy="9144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Profit</a:t>
            </a:r>
          </a:p>
          <a:p>
            <a:pPr algn="ctr"/>
            <a:r>
              <a:rPr lang="en-IN" dirty="0"/>
              <a:t>Sharing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8CFAE41-D32E-FDA5-7A54-30B1ACB6A536}"/>
              </a:ext>
            </a:extLst>
          </p:cNvPr>
          <p:cNvSpPr txBox="1"/>
          <p:nvPr/>
        </p:nvSpPr>
        <p:spPr>
          <a:xfrm>
            <a:off x="4302625" y="4192"/>
            <a:ext cx="3179075" cy="523220"/>
          </a:xfrm>
          <a:prstGeom prst="rect">
            <a:avLst/>
          </a:prstGeom>
          <a:noFill/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rgbClr val="FFFF00"/>
                </a:solidFill>
                <a:latin typeface="Bahnschrift Condensed" panose="020B0502040204020203" pitchFamily="34" charset="0"/>
              </a:rPr>
              <a:t>BLUE PRINT &amp; FLOWCHART</a:t>
            </a:r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4CD12897-F964-CBD3-DB2E-844B29B7C9B9}"/>
              </a:ext>
            </a:extLst>
          </p:cNvPr>
          <p:cNvSpPr/>
          <p:nvPr/>
        </p:nvSpPr>
        <p:spPr>
          <a:xfrm>
            <a:off x="1266952" y="1555346"/>
            <a:ext cx="484632" cy="457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35677FA4-BEBB-262E-67A9-71B319018ACC}"/>
              </a:ext>
            </a:extLst>
          </p:cNvPr>
          <p:cNvSpPr/>
          <p:nvPr/>
        </p:nvSpPr>
        <p:spPr>
          <a:xfrm>
            <a:off x="8427545" y="5473699"/>
            <a:ext cx="484632" cy="4572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263760A4-3DCB-9303-8672-C12A14F65FA1}"/>
              </a:ext>
            </a:extLst>
          </p:cNvPr>
          <p:cNvSpPr/>
          <p:nvPr/>
        </p:nvSpPr>
        <p:spPr>
          <a:xfrm>
            <a:off x="8375732" y="4269183"/>
            <a:ext cx="484632" cy="4572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975B657C-9D7C-88A3-22AE-B9DCB909E4EA}"/>
              </a:ext>
            </a:extLst>
          </p:cNvPr>
          <p:cNvSpPr/>
          <p:nvPr/>
        </p:nvSpPr>
        <p:spPr>
          <a:xfrm>
            <a:off x="10611773" y="4148666"/>
            <a:ext cx="484632" cy="4572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178203E5-6435-7764-FB3B-EDB19CCA29F8}"/>
              </a:ext>
            </a:extLst>
          </p:cNvPr>
          <p:cNvSpPr/>
          <p:nvPr/>
        </p:nvSpPr>
        <p:spPr>
          <a:xfrm>
            <a:off x="10553744" y="2887133"/>
            <a:ext cx="484632" cy="457200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87CFD26A-DFFB-B941-732D-041F09AA6A59}"/>
              </a:ext>
            </a:extLst>
          </p:cNvPr>
          <p:cNvSpPr/>
          <p:nvPr/>
        </p:nvSpPr>
        <p:spPr>
          <a:xfrm>
            <a:off x="1298327" y="4006336"/>
            <a:ext cx="484632" cy="457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4" name="Arrow: Down 63">
            <a:extLst>
              <a:ext uri="{FF2B5EF4-FFF2-40B4-BE49-F238E27FC236}">
                <a16:creationId xmlns:a16="http://schemas.microsoft.com/office/drawing/2014/main" id="{0F8ABCFC-18F9-61BD-043B-75702253AD93}"/>
              </a:ext>
            </a:extLst>
          </p:cNvPr>
          <p:cNvSpPr/>
          <p:nvPr/>
        </p:nvSpPr>
        <p:spPr>
          <a:xfrm>
            <a:off x="1277454" y="2780841"/>
            <a:ext cx="484632" cy="457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783A2A7F-5F24-F45A-57A1-AE4B272922C6}"/>
              </a:ext>
            </a:extLst>
          </p:cNvPr>
          <p:cNvSpPr/>
          <p:nvPr/>
        </p:nvSpPr>
        <p:spPr>
          <a:xfrm>
            <a:off x="2780244" y="5397499"/>
            <a:ext cx="484632" cy="457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8" name="Arrow: Down 67">
            <a:extLst>
              <a:ext uri="{FF2B5EF4-FFF2-40B4-BE49-F238E27FC236}">
                <a16:creationId xmlns:a16="http://schemas.microsoft.com/office/drawing/2014/main" id="{38EF4814-EF7D-02B0-6DAB-59B82C805647}"/>
              </a:ext>
            </a:extLst>
          </p:cNvPr>
          <p:cNvSpPr/>
          <p:nvPr/>
        </p:nvSpPr>
        <p:spPr>
          <a:xfrm>
            <a:off x="3272405" y="4297099"/>
            <a:ext cx="484632" cy="457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9" name="Arrow: Right 68">
            <a:extLst>
              <a:ext uri="{FF2B5EF4-FFF2-40B4-BE49-F238E27FC236}">
                <a16:creationId xmlns:a16="http://schemas.microsoft.com/office/drawing/2014/main" id="{9A7FA38B-3DF8-56F6-9E95-BDB71B69D24A}"/>
              </a:ext>
            </a:extLst>
          </p:cNvPr>
          <p:cNvSpPr/>
          <p:nvPr/>
        </p:nvSpPr>
        <p:spPr>
          <a:xfrm>
            <a:off x="7157813" y="962446"/>
            <a:ext cx="406908" cy="559898"/>
          </a:xfrm>
          <a:prstGeom prst="rightArrow">
            <a:avLst>
              <a:gd name="adj1" fmla="val 50000"/>
              <a:gd name="adj2" fmla="val 47459"/>
            </a:avLst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122D3A82-84C2-550D-64D6-C11251810A91}"/>
              </a:ext>
            </a:extLst>
          </p:cNvPr>
          <p:cNvSpPr/>
          <p:nvPr/>
        </p:nvSpPr>
        <p:spPr>
          <a:xfrm>
            <a:off x="6517065" y="5333999"/>
            <a:ext cx="484632" cy="45720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Arrow: Up 77">
            <a:extLst>
              <a:ext uri="{FF2B5EF4-FFF2-40B4-BE49-F238E27FC236}">
                <a16:creationId xmlns:a16="http://schemas.microsoft.com/office/drawing/2014/main" id="{0CF1AC10-0D07-2743-7830-34A7C97C3615}"/>
              </a:ext>
            </a:extLst>
          </p:cNvPr>
          <p:cNvSpPr/>
          <p:nvPr/>
        </p:nvSpPr>
        <p:spPr>
          <a:xfrm>
            <a:off x="3292566" y="2569767"/>
            <a:ext cx="484632" cy="544242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Arrow: Up 79">
            <a:extLst>
              <a:ext uri="{FF2B5EF4-FFF2-40B4-BE49-F238E27FC236}">
                <a16:creationId xmlns:a16="http://schemas.microsoft.com/office/drawing/2014/main" id="{6B44D40C-D70A-D687-7A7D-781169C2855D}"/>
              </a:ext>
            </a:extLst>
          </p:cNvPr>
          <p:cNvSpPr/>
          <p:nvPr/>
        </p:nvSpPr>
        <p:spPr>
          <a:xfrm>
            <a:off x="8364049" y="2756958"/>
            <a:ext cx="484632" cy="457200"/>
          </a:xfrm>
          <a:prstGeom prst="up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2" name="Arrow: Up 81">
            <a:extLst>
              <a:ext uri="{FF2B5EF4-FFF2-40B4-BE49-F238E27FC236}">
                <a16:creationId xmlns:a16="http://schemas.microsoft.com/office/drawing/2014/main" id="{AA4F23B9-3E77-499D-3318-0571881A542C}"/>
              </a:ext>
            </a:extLst>
          </p:cNvPr>
          <p:cNvSpPr/>
          <p:nvPr/>
        </p:nvSpPr>
        <p:spPr>
          <a:xfrm>
            <a:off x="6189987" y="1587900"/>
            <a:ext cx="484632" cy="544242"/>
          </a:xfrm>
          <a:prstGeom prst="upArrow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4" name="Arrow: Up 83">
            <a:extLst>
              <a:ext uri="{FF2B5EF4-FFF2-40B4-BE49-F238E27FC236}">
                <a16:creationId xmlns:a16="http://schemas.microsoft.com/office/drawing/2014/main" id="{59972380-5D92-6BCC-495E-991F270B755B}"/>
              </a:ext>
            </a:extLst>
          </p:cNvPr>
          <p:cNvSpPr/>
          <p:nvPr/>
        </p:nvSpPr>
        <p:spPr>
          <a:xfrm>
            <a:off x="5259515" y="1554034"/>
            <a:ext cx="484632" cy="544242"/>
          </a:xfrm>
          <a:prstGeom prst="up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9" name="Arrow: Left 88">
            <a:extLst>
              <a:ext uri="{FF2B5EF4-FFF2-40B4-BE49-F238E27FC236}">
                <a16:creationId xmlns:a16="http://schemas.microsoft.com/office/drawing/2014/main" id="{3A94C4C7-C3C1-AFAB-DB4B-F0C3B8841B3D}"/>
              </a:ext>
            </a:extLst>
          </p:cNvPr>
          <p:cNvSpPr/>
          <p:nvPr/>
        </p:nvSpPr>
        <p:spPr>
          <a:xfrm>
            <a:off x="4060792" y="941194"/>
            <a:ext cx="514393" cy="484632"/>
          </a:xfrm>
          <a:prstGeom prst="left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89A71D94-432F-4BD2-F4C9-D852BF411552}"/>
              </a:ext>
            </a:extLst>
          </p:cNvPr>
          <p:cNvCxnSpPr>
            <a:cxnSpLocks/>
            <a:stCxn id="6" idx="3"/>
            <a:endCxn id="21" idx="1"/>
          </p:cNvCxnSpPr>
          <p:nvPr/>
        </p:nvCxnSpPr>
        <p:spPr>
          <a:xfrm flipV="1">
            <a:off x="9347198" y="2481156"/>
            <a:ext cx="991662" cy="1235710"/>
          </a:xfrm>
          <a:prstGeom prst="straightConnector1">
            <a:avLst/>
          </a:prstGeom>
          <a:ln>
            <a:solidFill>
              <a:srgbClr val="E1E3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65A3FDC6-7C1E-07AD-A9E1-CB210C981C8C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9312526" y="3716866"/>
            <a:ext cx="1070783" cy="1322454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19872A6A-D219-4564-FE9C-D405920021DC}"/>
              </a:ext>
            </a:extLst>
          </p:cNvPr>
          <p:cNvCxnSpPr>
            <a:stCxn id="6" idx="3"/>
            <a:endCxn id="23" idx="1"/>
          </p:cNvCxnSpPr>
          <p:nvPr/>
        </p:nvCxnSpPr>
        <p:spPr>
          <a:xfrm flipV="1">
            <a:off x="9347198" y="3696988"/>
            <a:ext cx="991662" cy="19878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: Elbow 109">
            <a:extLst>
              <a:ext uri="{FF2B5EF4-FFF2-40B4-BE49-F238E27FC236}">
                <a16:creationId xmlns:a16="http://schemas.microsoft.com/office/drawing/2014/main" id="{CF2ECD2D-B8C9-770B-3EA8-1605DE3C7F26}"/>
              </a:ext>
            </a:extLst>
          </p:cNvPr>
          <p:cNvCxnSpPr>
            <a:stCxn id="3" idx="1"/>
            <a:endCxn id="9" idx="3"/>
          </p:cNvCxnSpPr>
          <p:nvPr/>
        </p:nvCxnSpPr>
        <p:spPr>
          <a:xfrm rot="10800000">
            <a:off x="2001350" y="1242395"/>
            <a:ext cx="665650" cy="2508338"/>
          </a:xfrm>
          <a:prstGeom prst="bentConnector3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B0E2BD30-8D88-E9EE-219E-D97919C447C6}"/>
              </a:ext>
            </a:extLst>
          </p:cNvPr>
          <p:cNvCxnSpPr>
            <a:stCxn id="6" idx="3"/>
          </p:cNvCxnSpPr>
          <p:nvPr/>
        </p:nvCxnSpPr>
        <p:spPr>
          <a:xfrm flipV="1">
            <a:off x="9347198" y="2506132"/>
            <a:ext cx="991662" cy="1210734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>
            <a:extLst>
              <a:ext uri="{FF2B5EF4-FFF2-40B4-BE49-F238E27FC236}">
                <a16:creationId xmlns:a16="http://schemas.microsoft.com/office/drawing/2014/main" id="{4AF49301-1E75-420D-F43A-D6D65B2BD16B}"/>
              </a:ext>
            </a:extLst>
          </p:cNvPr>
          <p:cNvSpPr/>
          <p:nvPr/>
        </p:nvSpPr>
        <p:spPr>
          <a:xfrm>
            <a:off x="5458356" y="3288907"/>
            <a:ext cx="1163051" cy="665033"/>
          </a:xfrm>
          <a:prstGeom prst="ellipse">
            <a:avLst/>
          </a:prstGeom>
          <a:solidFill>
            <a:srgbClr val="C00000"/>
          </a:solidFill>
          <a:ln>
            <a:solidFill>
              <a:srgbClr val="00206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/>
              <a:t>DEX3</a:t>
            </a:r>
          </a:p>
        </p:txBody>
      </p:sp>
      <p:sp>
        <p:nvSpPr>
          <p:cNvPr id="115" name="Arrow: Left-Right 114">
            <a:extLst>
              <a:ext uri="{FF2B5EF4-FFF2-40B4-BE49-F238E27FC236}">
                <a16:creationId xmlns:a16="http://schemas.microsoft.com/office/drawing/2014/main" id="{B5E9059C-83D5-3565-CC1C-540301B62CF6}"/>
              </a:ext>
            </a:extLst>
          </p:cNvPr>
          <p:cNvSpPr/>
          <p:nvPr/>
        </p:nvSpPr>
        <p:spPr>
          <a:xfrm>
            <a:off x="6588625" y="3402983"/>
            <a:ext cx="1216152" cy="484632"/>
          </a:xfrm>
          <a:prstGeom prst="left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7" name="Arrow: Left-Right 116">
            <a:extLst>
              <a:ext uri="{FF2B5EF4-FFF2-40B4-BE49-F238E27FC236}">
                <a16:creationId xmlns:a16="http://schemas.microsoft.com/office/drawing/2014/main" id="{54405FF4-0246-F497-7255-84DA1A8D3348}"/>
              </a:ext>
            </a:extLst>
          </p:cNvPr>
          <p:cNvSpPr/>
          <p:nvPr/>
        </p:nvSpPr>
        <p:spPr>
          <a:xfrm>
            <a:off x="4296012" y="3436451"/>
            <a:ext cx="1216152" cy="484632"/>
          </a:xfrm>
          <a:prstGeom prst="left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8" name="Arrow: Up-Down 117">
            <a:extLst>
              <a:ext uri="{FF2B5EF4-FFF2-40B4-BE49-F238E27FC236}">
                <a16:creationId xmlns:a16="http://schemas.microsoft.com/office/drawing/2014/main" id="{B894C23E-28B0-E860-F732-1E2802E3BE19}"/>
              </a:ext>
            </a:extLst>
          </p:cNvPr>
          <p:cNvSpPr/>
          <p:nvPr/>
        </p:nvSpPr>
        <p:spPr>
          <a:xfrm>
            <a:off x="5858101" y="3874020"/>
            <a:ext cx="484632" cy="644221"/>
          </a:xfrm>
          <a:prstGeom prst="upDown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0" name="Arrow: Up-Down 119">
            <a:extLst>
              <a:ext uri="{FF2B5EF4-FFF2-40B4-BE49-F238E27FC236}">
                <a16:creationId xmlns:a16="http://schemas.microsoft.com/office/drawing/2014/main" id="{B637742A-4ED3-EF7F-A092-D3B7A58916B8}"/>
              </a:ext>
            </a:extLst>
          </p:cNvPr>
          <p:cNvSpPr/>
          <p:nvPr/>
        </p:nvSpPr>
        <p:spPr>
          <a:xfrm>
            <a:off x="5797566" y="2754426"/>
            <a:ext cx="484632" cy="665033"/>
          </a:xfrm>
          <a:prstGeom prst="upDown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90E6A8D-C8F2-FBFF-62DD-D7C5AE0C6091}"/>
              </a:ext>
            </a:extLst>
          </p:cNvPr>
          <p:cNvSpPr/>
          <p:nvPr/>
        </p:nvSpPr>
        <p:spPr>
          <a:xfrm>
            <a:off x="4913999" y="5720684"/>
            <a:ext cx="994832" cy="914400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DEXPO</a:t>
            </a:r>
          </a:p>
        </p:txBody>
      </p:sp>
      <p:sp>
        <p:nvSpPr>
          <p:cNvPr id="125" name="Arrow: Down 124">
            <a:extLst>
              <a:ext uri="{FF2B5EF4-FFF2-40B4-BE49-F238E27FC236}">
                <a16:creationId xmlns:a16="http://schemas.microsoft.com/office/drawing/2014/main" id="{6E3DB9B8-3428-06B1-134E-8FA2E9444746}"/>
              </a:ext>
            </a:extLst>
          </p:cNvPr>
          <p:cNvSpPr/>
          <p:nvPr/>
        </p:nvSpPr>
        <p:spPr>
          <a:xfrm>
            <a:off x="3777198" y="5404543"/>
            <a:ext cx="484632" cy="45720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397A88E-3A7E-4143-7476-11269777158F}"/>
              </a:ext>
            </a:extLst>
          </p:cNvPr>
          <p:cNvSpPr/>
          <p:nvPr/>
        </p:nvSpPr>
        <p:spPr>
          <a:xfrm>
            <a:off x="5239944" y="5340084"/>
            <a:ext cx="484632" cy="457200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2541097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765</TotalTime>
  <Words>1482</Words>
  <Application>Microsoft Office PowerPoint</Application>
  <PresentationFormat>Widescreen</PresentationFormat>
  <Paragraphs>554</Paragraphs>
  <Slides>35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Agency FB</vt:lpstr>
      <vt:lpstr>Aptos</vt:lpstr>
      <vt:lpstr>Arial</vt:lpstr>
      <vt:lpstr>Arial Nova Light</vt:lpstr>
      <vt:lpstr>Bahnschrift Condensed</vt:lpstr>
      <vt:lpstr>Dark Gradient</vt:lpstr>
      <vt:lpstr>DEX3: Constitutional Decentralized Business Ecosystem</vt:lpstr>
      <vt:lpstr>DEX3 OPPORTUNITY What DEX3 Can: What you have ; The Result if both unites</vt:lpstr>
      <vt:lpstr>Components  of  Opportunity</vt:lpstr>
      <vt:lpstr> DEX3: Parts &amp; Processes</vt:lpstr>
      <vt:lpstr>Your Participation Human Capability is the Capital</vt:lpstr>
      <vt:lpstr>PART-I TECHNOLOGY The Digital Construction</vt:lpstr>
      <vt:lpstr>The Story of Human Progress </vt:lpstr>
      <vt:lpstr>PowerPoint Presentation</vt:lpstr>
      <vt:lpstr>       WEB 2.O CONTEXT</vt:lpstr>
      <vt:lpstr>Technology &amp; Marketplace </vt:lpstr>
      <vt:lpstr> A decentralized Accounting Network</vt:lpstr>
      <vt:lpstr>PART-II PLATFORM Decentralized Marketplace</vt:lpstr>
      <vt:lpstr>WEB2:  Centralized Platform</vt:lpstr>
      <vt:lpstr>PART-III CONSTRUCTION Total Digital Infrastructure</vt:lpstr>
      <vt:lpstr>PowerPoint Presentation</vt:lpstr>
      <vt:lpstr>PowerPoint Presentation</vt:lpstr>
      <vt:lpstr>PART-IV RESOURCE GRIDZ:  Proof of Contribution Mining</vt:lpstr>
      <vt:lpstr>GRIDZ: the unlimited resources</vt:lpstr>
      <vt:lpstr>PoC —  Proof of Contribution </vt:lpstr>
      <vt:lpstr>PowerPoint Presentation</vt:lpstr>
      <vt:lpstr>PART-V CONTRIBUTION What do you have matters</vt:lpstr>
      <vt:lpstr>PowerPoint Presentation</vt:lpstr>
      <vt:lpstr>PowerPoint Presentation</vt:lpstr>
      <vt:lpstr>PART-VI COMMUNITY 341 Capital Core  Member’s Forum</vt:lpstr>
      <vt:lpstr>PowerPoint Presentation</vt:lpstr>
      <vt:lpstr>PowerPoint Presentation</vt:lpstr>
      <vt:lpstr>PowerPoint Presentation</vt:lpstr>
      <vt:lpstr>PART-VII AFFILIATE MARKETING User, Contributors, Builder &amp; Steward</vt:lpstr>
      <vt:lpstr>CONTRIBUTORS</vt:lpstr>
      <vt:lpstr>PowerPoint Presentation</vt:lpstr>
      <vt:lpstr>STEWARDSHIP</vt:lpstr>
      <vt:lpstr> ROLE &amp; RANK STRUCTURE</vt:lpstr>
      <vt:lpstr>PART-VIII DIGITAL MARKETING Primary Roadmap, Blue print &amp; Summary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Anbazhakan Nadesan</dc:creator>
  <cp:lastModifiedBy>Anbazhakan Nadesan</cp:lastModifiedBy>
  <cp:revision>8</cp:revision>
  <dcterms:created xsi:type="dcterms:W3CDTF">2026-10-13T06:50:35Z</dcterms:created>
  <dcterms:modified xsi:type="dcterms:W3CDTF">2026-10-20T15:04:36Z</dcterms:modified>
</cp:coreProperties>
</file>